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notesMasterIdLst>
    <p:notesMasterId r:id="rId19"/>
  </p:notesMasterIdLst>
  <p:sldIdLst>
    <p:sldId id="256" r:id="rId2"/>
    <p:sldId id="257" r:id="rId3"/>
    <p:sldId id="258" r:id="rId4"/>
    <p:sldId id="259" r:id="rId5"/>
    <p:sldId id="270" r:id="rId6"/>
    <p:sldId id="260" r:id="rId7"/>
    <p:sldId id="261" r:id="rId8"/>
    <p:sldId id="271" r:id="rId9"/>
    <p:sldId id="262" r:id="rId10"/>
    <p:sldId id="263" r:id="rId11"/>
    <p:sldId id="264" r:id="rId12"/>
    <p:sldId id="265" r:id="rId13"/>
    <p:sldId id="266" r:id="rId14"/>
    <p:sldId id="267" r:id="rId15"/>
    <p:sldId id="268" r:id="rId16"/>
    <p:sldId id="269"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99" autoAdjust="0"/>
    <p:restoredTop sz="70023" autoAdjust="0"/>
  </p:normalViewPr>
  <p:slideViewPr>
    <p:cSldViewPr snapToGrid="0">
      <p:cViewPr>
        <p:scale>
          <a:sx n="66" d="100"/>
          <a:sy n="66" d="100"/>
        </p:scale>
        <p:origin x="1110" y="3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png>
</file>

<file path=ppt/media/image10.jpeg>
</file>

<file path=ppt/media/image11.jpeg>
</file>

<file path=ppt/media/image2.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4D8255-76CA-4098-9593-AEFC31F802F6}" type="datetimeFigureOut">
              <a:rPr lang="en-GB" smtClean="0"/>
              <a:t>01/11/2016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02C20A-1B9F-4BB2-B0DD-EF24296628F3}" type="slidenum">
              <a:rPr lang="en-GB" smtClean="0"/>
              <a:t>‹#›</a:t>
            </a:fld>
            <a:endParaRPr lang="en-GB"/>
          </a:p>
        </p:txBody>
      </p:sp>
    </p:spTree>
    <p:extLst>
      <p:ext uri="{BB962C8B-B14F-4D97-AF65-F5344CB8AC3E}">
        <p14:creationId xmlns:p14="http://schemas.microsoft.com/office/powerpoint/2010/main" val="14059665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way we start writing a game system is typically to</a:t>
            </a:r>
            <a:r>
              <a:rPr lang="en-GB" baseline="0" dirty="0"/>
              <a:t> come up with a quite complicated object hierarchy – this makes sense as it’s what we’re used to, it’s how we got taught to write code (most of the time). So we might have an object hierarchy that looks like this:</a:t>
            </a:r>
          </a:p>
          <a:p>
            <a:endParaRPr lang="en-GB" baseline="0" dirty="0"/>
          </a:p>
          <a:p>
            <a:r>
              <a:rPr lang="en-GB" baseline="0" dirty="0"/>
              <a:t>But what if we want an entity that is both a tree and a monster?</a:t>
            </a:r>
          </a:p>
          <a:p>
            <a:endParaRPr lang="en-GB" baseline="0" dirty="0"/>
          </a:p>
          <a:p>
            <a:r>
              <a:rPr lang="en-GB" baseline="0" dirty="0"/>
              <a:t>We inherit from both Monster and Tree, but they both ultimately inherit from </a:t>
            </a:r>
            <a:r>
              <a:rPr lang="en-GB" baseline="0" dirty="0" err="1"/>
              <a:t>GameObject</a:t>
            </a:r>
            <a:r>
              <a:rPr lang="en-GB" baseline="0" dirty="0"/>
              <a:t>… This is the “Deadly Diamond of Death”. We can fix it with virtual inheritance, but that has a performance impact and odds are we’re going to run into more situations where this is a problem, so we need to consider a better approach to the solution.</a:t>
            </a:r>
            <a:endParaRPr lang="en-GB" dirty="0"/>
          </a:p>
        </p:txBody>
      </p:sp>
      <p:sp>
        <p:nvSpPr>
          <p:cNvPr id="4" name="Slide Number Placeholder 3"/>
          <p:cNvSpPr>
            <a:spLocks noGrp="1"/>
          </p:cNvSpPr>
          <p:nvPr>
            <p:ph type="sldNum" sz="quarter" idx="10"/>
          </p:nvPr>
        </p:nvSpPr>
        <p:spPr/>
        <p:txBody>
          <a:bodyPr/>
          <a:lstStyle/>
          <a:p>
            <a:fld id="{0A02C20A-1B9F-4BB2-B0DD-EF24296628F3}" type="slidenum">
              <a:rPr lang="en-GB" smtClean="0"/>
              <a:t>2</a:t>
            </a:fld>
            <a:endParaRPr lang="en-GB"/>
          </a:p>
        </p:txBody>
      </p:sp>
    </p:spTree>
    <p:extLst>
      <p:ext uri="{BB962C8B-B14F-4D97-AF65-F5344CB8AC3E}">
        <p14:creationId xmlns:p14="http://schemas.microsoft.com/office/powerpoint/2010/main" val="19058785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From</a:t>
            </a:r>
            <a:r>
              <a:rPr lang="en-GB" baseline="0" dirty="0"/>
              <a:t> there, we can start to think about how we can represent the data in terms of data types and structures, we want to try and ensure that we use the basic types: </a:t>
            </a:r>
            <a:r>
              <a:rPr lang="en-GB" baseline="0" dirty="0" err="1"/>
              <a:t>int</a:t>
            </a:r>
            <a:r>
              <a:rPr lang="en-GB" baseline="0" dirty="0"/>
              <a:t>, float, </a:t>
            </a:r>
            <a:r>
              <a:rPr lang="en-GB" baseline="0" dirty="0" err="1"/>
              <a:t>enum</a:t>
            </a:r>
            <a:r>
              <a:rPr lang="en-GB" baseline="0" dirty="0"/>
              <a:t>, Boolean and string (we may also throw in lists and maps, but they tend to end up being quite complicated games).</a:t>
            </a:r>
          </a:p>
          <a:p>
            <a:endParaRPr lang="en-GB" baseline="0" dirty="0"/>
          </a:p>
          <a:p>
            <a:r>
              <a:rPr lang="en-GB" baseline="0" dirty="0"/>
              <a:t>We can start to see some patterns emerging from this, but we need to give some consideration to whether things like our various uses of “</a:t>
            </a:r>
            <a:r>
              <a:rPr lang="en-GB" baseline="0" dirty="0" err="1"/>
              <a:t>xcell</a:t>
            </a:r>
            <a:r>
              <a:rPr lang="en-GB" baseline="0" dirty="0"/>
              <a:t>” and “</a:t>
            </a:r>
            <a:r>
              <a:rPr lang="en-GB" baseline="0" dirty="0" err="1"/>
              <a:t>ycell</a:t>
            </a:r>
            <a:r>
              <a:rPr lang="en-GB" baseline="0" dirty="0"/>
              <a:t>” are identical to each other or if they mean something slightly different (or worse, might mean something in the future) – if they don’t, great, they can be one component, if they might change? They should be two separate components.</a:t>
            </a:r>
          </a:p>
          <a:p>
            <a:endParaRPr lang="en-GB" baseline="0" dirty="0"/>
          </a:p>
          <a:p>
            <a:r>
              <a:rPr lang="en-GB" baseline="0" dirty="0"/>
              <a:t>So from that set of data types, we might start constructing a series of components that look a bit like this:</a:t>
            </a:r>
          </a:p>
          <a:p>
            <a:endParaRPr lang="en-GB" baseline="0" dirty="0"/>
          </a:p>
          <a:p>
            <a:r>
              <a:rPr lang="en-GB" baseline="0" dirty="0"/>
              <a:t>But we’re instantly bashing into a problem – remember the second rule of components? They should be small as possible – explosion is HUGE!</a:t>
            </a:r>
          </a:p>
        </p:txBody>
      </p:sp>
      <p:sp>
        <p:nvSpPr>
          <p:cNvPr id="4" name="Slide Number Placeholder 3"/>
          <p:cNvSpPr>
            <a:spLocks noGrp="1"/>
          </p:cNvSpPr>
          <p:nvPr>
            <p:ph type="sldNum" sz="quarter" idx="10"/>
          </p:nvPr>
        </p:nvSpPr>
        <p:spPr/>
        <p:txBody>
          <a:bodyPr/>
          <a:lstStyle/>
          <a:p>
            <a:fld id="{0A02C20A-1B9F-4BB2-B0DD-EF24296628F3}" type="slidenum">
              <a:rPr lang="en-GB" smtClean="0"/>
              <a:t>11</a:t>
            </a:fld>
            <a:endParaRPr lang="en-GB"/>
          </a:p>
        </p:txBody>
      </p:sp>
    </p:spTree>
    <p:extLst>
      <p:ext uri="{BB962C8B-B14F-4D97-AF65-F5344CB8AC3E}">
        <p14:creationId xmlns:p14="http://schemas.microsoft.com/office/powerpoint/2010/main" val="4355322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With a bit more time, we can figure out an even neater approach that gives us a lot more flexibility in the sorts of entities we can construct but while also giving us all the properties we require to produce a classic game of </a:t>
            </a:r>
            <a:r>
              <a:rPr lang="en-GB" baseline="0" dirty="0" err="1"/>
              <a:t>bomberman</a:t>
            </a:r>
            <a:r>
              <a:rPr lang="en-GB" baseline="0" dirty="0"/>
              <a:t>.</a:t>
            </a:r>
          </a:p>
          <a:p>
            <a:endParaRPr lang="en-GB" baseline="0" dirty="0"/>
          </a:p>
          <a:p>
            <a:r>
              <a:rPr lang="en-GB" baseline="0" dirty="0"/>
              <a:t>Spreadable has a depth value that decreases with each square it spread, it runs out at 0 – this lets us link this to the concept of “height” in </a:t>
            </a:r>
            <a:r>
              <a:rPr lang="en-GB" baseline="0" dirty="0" err="1"/>
              <a:t>collideable</a:t>
            </a:r>
            <a:r>
              <a:rPr lang="en-GB" baseline="0" dirty="0"/>
              <a:t> to handle all the previous elements we had in explosion.</a:t>
            </a:r>
          </a:p>
          <a:p>
            <a:endParaRPr lang="en-GB" baseline="0" dirty="0"/>
          </a:p>
          <a:p>
            <a:r>
              <a:rPr lang="en-GB" baseline="0" dirty="0" err="1"/>
              <a:t>TimedEffect</a:t>
            </a:r>
            <a:r>
              <a:rPr lang="en-GB" baseline="0" dirty="0"/>
              <a:t> has an </a:t>
            </a:r>
            <a:r>
              <a:rPr lang="en-GB" baseline="0" dirty="0" err="1"/>
              <a:t>enum</a:t>
            </a:r>
            <a:r>
              <a:rPr lang="en-GB" baseline="0" dirty="0"/>
              <a:t> that says whether the effect spreads or if it vanishes after the time runs out</a:t>
            </a:r>
          </a:p>
          <a:p>
            <a:endParaRPr lang="en-GB" baseline="0" dirty="0"/>
          </a:p>
          <a:p>
            <a:r>
              <a:rPr lang="en-GB" baseline="0" dirty="0" err="1"/>
              <a:t>Collideable</a:t>
            </a:r>
            <a:r>
              <a:rPr lang="en-GB" baseline="0" dirty="0"/>
              <a:t> – if height &gt; spreadable depth, we flow around instead of over.</a:t>
            </a:r>
          </a:p>
          <a:p>
            <a:endParaRPr lang="en-GB" baseline="0" dirty="0"/>
          </a:p>
          <a:p>
            <a:r>
              <a:rPr lang="en-GB" baseline="0" dirty="0" err="1"/>
              <a:t>BombLayer</a:t>
            </a:r>
            <a:r>
              <a:rPr lang="en-GB" baseline="0" dirty="0"/>
              <a:t> – nothing to do with a rendering layer for bombs, instead attached to anything that can drop a bomb (player, AI, pickup…)</a:t>
            </a:r>
          </a:p>
          <a:p>
            <a:endParaRPr lang="en-GB" baseline="0" dirty="0"/>
          </a:p>
          <a:p>
            <a:endParaRPr lang="en-GB" baseline="0" dirty="0"/>
          </a:p>
        </p:txBody>
      </p:sp>
      <p:sp>
        <p:nvSpPr>
          <p:cNvPr id="4" name="Slide Number Placeholder 3"/>
          <p:cNvSpPr>
            <a:spLocks noGrp="1"/>
          </p:cNvSpPr>
          <p:nvPr>
            <p:ph type="sldNum" sz="quarter" idx="10"/>
          </p:nvPr>
        </p:nvSpPr>
        <p:spPr/>
        <p:txBody>
          <a:bodyPr/>
          <a:lstStyle/>
          <a:p>
            <a:fld id="{0A02C20A-1B9F-4BB2-B0DD-EF24296628F3}" type="slidenum">
              <a:rPr lang="en-GB" smtClean="0"/>
              <a:t>12</a:t>
            </a:fld>
            <a:endParaRPr lang="en-GB"/>
          </a:p>
        </p:txBody>
      </p:sp>
    </p:spTree>
    <p:extLst>
      <p:ext uri="{BB962C8B-B14F-4D97-AF65-F5344CB8AC3E}">
        <p14:creationId xmlns:p14="http://schemas.microsoft.com/office/powerpoint/2010/main" val="272301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consider ourselves some good old pong action…</a:t>
            </a:r>
          </a:p>
          <a:p>
            <a:endParaRPr lang="en-GB" dirty="0"/>
          </a:p>
          <a:p>
            <a:r>
              <a:rPr lang="en-GB" dirty="0"/>
              <a:t>What are the components</a:t>
            </a:r>
            <a:r>
              <a:rPr lang="en-GB" baseline="0" dirty="0"/>
              <a:t> we might need?</a:t>
            </a:r>
          </a:p>
          <a:p>
            <a:endParaRPr lang="en-GB" baseline="0" dirty="0"/>
          </a:p>
          <a:p>
            <a:r>
              <a:rPr lang="en-GB" baseline="0" dirty="0"/>
              <a:t>Player Controllable: y target (float)</a:t>
            </a:r>
          </a:p>
          <a:p>
            <a:r>
              <a:rPr lang="en-GB" baseline="0" dirty="0"/>
              <a:t>AI Controllable: y target (float)</a:t>
            </a:r>
          </a:p>
          <a:p>
            <a:r>
              <a:rPr lang="en-GB" baseline="0" dirty="0"/>
              <a:t>Sprite: sprite (texture)</a:t>
            </a:r>
          </a:p>
          <a:p>
            <a:r>
              <a:rPr lang="en-GB" baseline="0" dirty="0"/>
              <a:t>Position: x (</a:t>
            </a:r>
            <a:r>
              <a:rPr lang="en-GB" baseline="0" dirty="0" err="1"/>
              <a:t>int</a:t>
            </a:r>
            <a:r>
              <a:rPr lang="en-GB" baseline="0" dirty="0"/>
              <a:t>), y (</a:t>
            </a:r>
            <a:r>
              <a:rPr lang="en-GB" baseline="0" dirty="0" err="1"/>
              <a:t>int</a:t>
            </a:r>
            <a:r>
              <a:rPr lang="en-GB" baseline="0" dirty="0"/>
              <a:t>)</a:t>
            </a:r>
          </a:p>
          <a:p>
            <a:r>
              <a:rPr lang="en-GB" baseline="0" dirty="0"/>
              <a:t>Velocity: x (float), y (float)</a:t>
            </a:r>
          </a:p>
          <a:p>
            <a:r>
              <a:rPr lang="en-GB" baseline="0" dirty="0"/>
              <a:t>Circle Collider: radius (float)</a:t>
            </a:r>
          </a:p>
          <a:p>
            <a:r>
              <a:rPr lang="en-GB" baseline="0" dirty="0"/>
              <a:t>Box Collider: x min (float), x max (float), y min (float), y max (float)</a:t>
            </a:r>
          </a:p>
          <a:p>
            <a:r>
              <a:rPr lang="en-GB" baseline="0" dirty="0"/>
              <a:t>Score: wins (</a:t>
            </a:r>
            <a:r>
              <a:rPr lang="en-GB" baseline="0" dirty="0" err="1"/>
              <a:t>int</a:t>
            </a:r>
            <a:r>
              <a:rPr lang="en-GB" baseline="0" dirty="0"/>
              <a:t>)</a:t>
            </a:r>
          </a:p>
        </p:txBody>
      </p:sp>
      <p:sp>
        <p:nvSpPr>
          <p:cNvPr id="4" name="Slide Number Placeholder 3"/>
          <p:cNvSpPr>
            <a:spLocks noGrp="1"/>
          </p:cNvSpPr>
          <p:nvPr>
            <p:ph type="sldNum" sz="quarter" idx="10"/>
          </p:nvPr>
        </p:nvSpPr>
        <p:spPr/>
        <p:txBody>
          <a:bodyPr/>
          <a:lstStyle/>
          <a:p>
            <a:fld id="{0A02C20A-1B9F-4BB2-B0DD-EF24296628F3}" type="slidenum">
              <a:rPr lang="en-GB" smtClean="0"/>
              <a:t>13</a:t>
            </a:fld>
            <a:endParaRPr lang="en-GB"/>
          </a:p>
        </p:txBody>
      </p:sp>
    </p:spTree>
    <p:extLst>
      <p:ext uri="{BB962C8B-B14F-4D97-AF65-F5344CB8AC3E}">
        <p14:creationId xmlns:p14="http://schemas.microsoft.com/office/powerpoint/2010/main" val="38053346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A paddle entity would be constructed like this:</a:t>
            </a:r>
          </a:p>
          <a:p>
            <a:endParaRPr lang="en-GB" baseline="0" dirty="0"/>
          </a:p>
          <a:p>
            <a:endParaRPr lang="en-GB" baseline="0" dirty="0"/>
          </a:p>
        </p:txBody>
      </p:sp>
      <p:sp>
        <p:nvSpPr>
          <p:cNvPr id="4" name="Slide Number Placeholder 3"/>
          <p:cNvSpPr>
            <a:spLocks noGrp="1"/>
          </p:cNvSpPr>
          <p:nvPr>
            <p:ph type="sldNum" sz="quarter" idx="10"/>
          </p:nvPr>
        </p:nvSpPr>
        <p:spPr/>
        <p:txBody>
          <a:bodyPr/>
          <a:lstStyle/>
          <a:p>
            <a:fld id="{0A02C20A-1B9F-4BB2-B0DD-EF24296628F3}" type="slidenum">
              <a:rPr lang="en-GB" smtClean="0"/>
              <a:t>14</a:t>
            </a:fld>
            <a:endParaRPr lang="en-GB"/>
          </a:p>
        </p:txBody>
      </p:sp>
    </p:spTree>
    <p:extLst>
      <p:ext uri="{BB962C8B-B14F-4D97-AF65-F5344CB8AC3E}">
        <p14:creationId xmlns:p14="http://schemas.microsoft.com/office/powerpoint/2010/main" val="443507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Rendering – renders all entities sprite components “sprites” at their position components x and y coordinates.</a:t>
            </a:r>
          </a:p>
          <a:p>
            <a:r>
              <a:rPr lang="en-GB" baseline="0" dirty="0"/>
              <a:t>Collision – Checks for collisions between all entities which have a position component and either a box or circle collider.</a:t>
            </a:r>
          </a:p>
          <a:p>
            <a:r>
              <a:rPr lang="en-GB" baseline="0" dirty="0"/>
              <a:t>Input System – Processes user input for any </a:t>
            </a:r>
            <a:r>
              <a:rPr lang="en-GB" baseline="0" dirty="0" err="1"/>
              <a:t>entites</a:t>
            </a:r>
            <a:r>
              <a:rPr lang="en-GB" baseline="0" dirty="0"/>
              <a:t> that have a player controllable component, setting the y target position ready for the movement system to make use of.</a:t>
            </a:r>
          </a:p>
          <a:p>
            <a:r>
              <a:rPr lang="en-GB" baseline="0" dirty="0"/>
              <a:t>AI System – Runs some basic prediction logic for entities with the AI Controllable component and assigns a y target position.</a:t>
            </a:r>
          </a:p>
          <a:p>
            <a:r>
              <a:rPr lang="en-GB" baseline="0" dirty="0"/>
              <a:t>Movement – Updates positions for entities with a position component and a player controllable or an AI controllable or a velocity component by interpolating the entities position to the target position.</a:t>
            </a:r>
          </a:p>
          <a:p>
            <a:r>
              <a:rPr lang="en-GB" baseline="0" dirty="0"/>
              <a:t>Score – Displays the current score for each entity with a score component (we could have another component that specifies where this is located – so a score position maybe.)</a:t>
            </a:r>
          </a:p>
          <a:p>
            <a:endParaRPr lang="en-GB" baseline="0" dirty="0"/>
          </a:p>
          <a:p>
            <a:endParaRPr lang="en-GB" baseline="0" dirty="0"/>
          </a:p>
        </p:txBody>
      </p:sp>
      <p:sp>
        <p:nvSpPr>
          <p:cNvPr id="4" name="Slide Number Placeholder 3"/>
          <p:cNvSpPr>
            <a:spLocks noGrp="1"/>
          </p:cNvSpPr>
          <p:nvPr>
            <p:ph type="sldNum" sz="quarter" idx="10"/>
          </p:nvPr>
        </p:nvSpPr>
        <p:spPr/>
        <p:txBody>
          <a:bodyPr/>
          <a:lstStyle/>
          <a:p>
            <a:fld id="{0A02C20A-1B9F-4BB2-B0DD-EF24296628F3}" type="slidenum">
              <a:rPr lang="en-GB" smtClean="0"/>
              <a:t>15</a:t>
            </a:fld>
            <a:endParaRPr lang="en-GB"/>
          </a:p>
        </p:txBody>
      </p:sp>
    </p:spTree>
    <p:extLst>
      <p:ext uri="{BB962C8B-B14F-4D97-AF65-F5344CB8AC3E}">
        <p14:creationId xmlns:p14="http://schemas.microsoft.com/office/powerpoint/2010/main" val="3806652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a:t>
            </a:r>
            <a:r>
              <a:rPr lang="en-GB" baseline="0" dirty="0"/>
              <a:t> approach is typically referred to as a data driven design, it means that we could drive a whole lot of ours systems by specifying entity structures in an editor (or script file), making it really easy for designers to work with as they don’t need to get programmers involved to create new objects (unless they need a specific behaviour / component which would need a programmer to produce extra code to write the system…)</a:t>
            </a:r>
          </a:p>
          <a:p>
            <a:endParaRPr lang="en-GB" baseline="0" dirty="0"/>
          </a:p>
          <a:p>
            <a:r>
              <a:rPr lang="en-GB" dirty="0"/>
              <a:t>We</a:t>
            </a:r>
            <a:r>
              <a:rPr lang="en-GB" baseline="0" dirty="0"/>
              <a:t> can load the configuration file and work through the elements for each entity it describes, we start by generating a unique id (which could be as straightforward as just incrementing a counter) and we can then use that id to index into lists of component types. So in effect, we have an array (or list or map) of every component, so whenever we want to process an entity, we can use it’s id value to index into the component arrays.</a:t>
            </a:r>
          </a:p>
          <a:p>
            <a:endParaRPr lang="en-GB" baseline="0" dirty="0"/>
          </a:p>
        </p:txBody>
      </p:sp>
      <p:sp>
        <p:nvSpPr>
          <p:cNvPr id="4" name="Slide Number Placeholder 3"/>
          <p:cNvSpPr>
            <a:spLocks noGrp="1"/>
          </p:cNvSpPr>
          <p:nvPr>
            <p:ph type="sldNum" sz="quarter" idx="10"/>
          </p:nvPr>
        </p:nvSpPr>
        <p:spPr/>
        <p:txBody>
          <a:bodyPr/>
          <a:lstStyle/>
          <a:p>
            <a:fld id="{0A02C20A-1B9F-4BB2-B0DD-EF24296628F3}" type="slidenum">
              <a:rPr lang="en-GB" smtClean="0"/>
              <a:t>16</a:t>
            </a:fld>
            <a:endParaRPr lang="en-GB"/>
          </a:p>
        </p:txBody>
      </p:sp>
    </p:spTree>
    <p:extLst>
      <p:ext uri="{BB962C8B-B14F-4D97-AF65-F5344CB8AC3E}">
        <p14:creationId xmlns:p14="http://schemas.microsoft.com/office/powerpoint/2010/main" val="30324222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So we end up with something that looks like this – </a:t>
            </a:r>
            <a:r>
              <a:rPr lang="en-GB" baseline="0" dirty="0" err="1"/>
              <a:t>entity_count</a:t>
            </a:r>
            <a:r>
              <a:rPr lang="en-GB" baseline="0" dirty="0"/>
              <a:t> is the maximum number of entities we can have in the world at any time. We then have an array of </a:t>
            </a:r>
            <a:r>
              <a:rPr lang="en-GB" baseline="0" dirty="0" err="1"/>
              <a:t>ints</a:t>
            </a:r>
            <a:r>
              <a:rPr lang="en-GB" baseline="0" dirty="0"/>
              <a:t> that form our bitmasks to say which components an entity has attached. After that, we have all arrays of each of our components (of course, this is an example of the total). We start by setting all of the mask values to 0 (or COMPONENT_NONE) – which we can use to look for an “empty” entity slot.</a:t>
            </a:r>
          </a:p>
          <a:p>
            <a:endParaRPr lang="en-GB" baseline="0" dirty="0"/>
          </a:p>
          <a:p>
            <a:r>
              <a:rPr lang="en-GB" baseline="0" dirty="0"/>
              <a:t>So if we want to create a tree, it looks like this: </a:t>
            </a:r>
            <a:r>
              <a:rPr lang="en-GB" baseline="0" dirty="0" err="1"/>
              <a:t>createEntity</a:t>
            </a:r>
            <a:r>
              <a:rPr lang="en-GB" baseline="0" dirty="0"/>
              <a:t> just returns the first un-used index value (so the first entry in the mask array that is set to COMPONENT_NONE).</a:t>
            </a:r>
          </a:p>
          <a:p>
            <a:endParaRPr lang="en-GB" baseline="0" dirty="0"/>
          </a:p>
          <a:p>
            <a:r>
              <a:rPr lang="en-GB" baseline="0" dirty="0"/>
              <a:t>Finally, our systems can look like this: simple function calls that loop through the entity list and check if they meet certain component requirements – if they do, they do their work and move on.</a:t>
            </a:r>
          </a:p>
        </p:txBody>
      </p:sp>
      <p:sp>
        <p:nvSpPr>
          <p:cNvPr id="4" name="Slide Number Placeholder 3"/>
          <p:cNvSpPr>
            <a:spLocks noGrp="1"/>
          </p:cNvSpPr>
          <p:nvPr>
            <p:ph type="sldNum" sz="quarter" idx="10"/>
          </p:nvPr>
        </p:nvSpPr>
        <p:spPr/>
        <p:txBody>
          <a:bodyPr/>
          <a:lstStyle/>
          <a:p>
            <a:fld id="{0A02C20A-1B9F-4BB2-B0DD-EF24296628F3}" type="slidenum">
              <a:rPr lang="en-GB" smtClean="0"/>
              <a:t>17</a:t>
            </a:fld>
            <a:endParaRPr lang="en-GB"/>
          </a:p>
        </p:txBody>
      </p:sp>
    </p:spTree>
    <p:extLst>
      <p:ext uri="{BB962C8B-B14F-4D97-AF65-F5344CB8AC3E}">
        <p14:creationId xmlns:p14="http://schemas.microsoft.com/office/powerpoint/2010/main" val="602209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most common way of solving this is to avoid inheritance</a:t>
            </a:r>
            <a:r>
              <a:rPr lang="en-GB" baseline="0" dirty="0"/>
              <a:t> as much as possible and instead build our entities through composition – so an entity becomes an aggregation of components that dictate it’s behaviours.</a:t>
            </a:r>
          </a:p>
          <a:p>
            <a:endParaRPr lang="en-GB" baseline="0" dirty="0"/>
          </a:p>
          <a:p>
            <a:r>
              <a:rPr lang="en-GB" baseline="0" dirty="0"/>
              <a:t>Ideally, a component should only contain some data – without any functionality. But we can reach a half way house, which is what Unity does (hence “Add Component”!)</a:t>
            </a:r>
          </a:p>
          <a:p>
            <a:endParaRPr lang="en-GB" baseline="0" dirty="0"/>
          </a:p>
          <a:p>
            <a:r>
              <a:rPr lang="en-GB" baseline="0" dirty="0"/>
              <a:t>In that case, we could have a handful of components, such as these:  </a:t>
            </a:r>
          </a:p>
          <a:p>
            <a:endParaRPr lang="en-GB" baseline="0" dirty="0"/>
          </a:p>
          <a:p>
            <a:r>
              <a:rPr lang="en-GB" baseline="0" dirty="0"/>
              <a:t>Position, Target Seek, Sprite, Combat (though takes these with something of a pinch of salt)</a:t>
            </a:r>
          </a:p>
          <a:p>
            <a:endParaRPr lang="en-GB" baseline="0" dirty="0"/>
          </a:p>
          <a:p>
            <a:r>
              <a:rPr lang="en-GB" baseline="0" dirty="0"/>
              <a:t>And depending on how we plug these in, we can get different objects that behave in completely different ways from each other!</a:t>
            </a:r>
          </a:p>
        </p:txBody>
      </p:sp>
      <p:sp>
        <p:nvSpPr>
          <p:cNvPr id="4" name="Slide Number Placeholder 3"/>
          <p:cNvSpPr>
            <a:spLocks noGrp="1"/>
          </p:cNvSpPr>
          <p:nvPr>
            <p:ph type="sldNum" sz="quarter" idx="10"/>
          </p:nvPr>
        </p:nvSpPr>
        <p:spPr/>
        <p:txBody>
          <a:bodyPr/>
          <a:lstStyle/>
          <a:p>
            <a:fld id="{0A02C20A-1B9F-4BB2-B0DD-EF24296628F3}" type="slidenum">
              <a:rPr lang="en-GB" smtClean="0"/>
              <a:t>3</a:t>
            </a:fld>
            <a:endParaRPr lang="en-GB"/>
          </a:p>
        </p:txBody>
      </p:sp>
    </p:spTree>
    <p:extLst>
      <p:ext uri="{BB962C8B-B14F-4D97-AF65-F5344CB8AC3E}">
        <p14:creationId xmlns:p14="http://schemas.microsoft.com/office/powerpoint/2010/main" val="281679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approach makes it much easier to add</a:t>
            </a:r>
            <a:r>
              <a:rPr lang="en-GB" baseline="0" dirty="0"/>
              <a:t> new entities, which we can build into something that is incredibly complex. It also allows us to define entities in data without much hassle and it works out to be more efficient. (which is nice).</a:t>
            </a:r>
          </a:p>
          <a:p>
            <a:endParaRPr lang="en-GB" baseline="0" dirty="0"/>
          </a:p>
          <a:p>
            <a:r>
              <a:rPr lang="en-GB" baseline="0" dirty="0"/>
              <a:t>The “pure” approach is to ensure that our components contain no methods and are represented by pure data. In such a system we have three parts – components, entities and systems – hence it being called a component entity system…</a:t>
            </a:r>
          </a:p>
          <a:p>
            <a:endParaRPr lang="en-GB" baseline="0" dirty="0"/>
          </a:p>
          <a:p>
            <a:r>
              <a:rPr lang="en-GB" baseline="0" dirty="0"/>
              <a:t>So a component describes a certain aspect of an entity and its parameters – by themselves, components are meaningless. </a:t>
            </a:r>
            <a:endParaRPr lang="en-GB" dirty="0"/>
          </a:p>
        </p:txBody>
      </p:sp>
      <p:sp>
        <p:nvSpPr>
          <p:cNvPr id="4" name="Slide Number Placeholder 3"/>
          <p:cNvSpPr>
            <a:spLocks noGrp="1"/>
          </p:cNvSpPr>
          <p:nvPr>
            <p:ph type="sldNum" sz="quarter" idx="10"/>
          </p:nvPr>
        </p:nvSpPr>
        <p:spPr/>
        <p:txBody>
          <a:bodyPr/>
          <a:lstStyle/>
          <a:p>
            <a:fld id="{0A02C20A-1B9F-4BB2-B0DD-EF24296628F3}" type="slidenum">
              <a:rPr lang="en-GB" smtClean="0"/>
              <a:t>4</a:t>
            </a:fld>
            <a:endParaRPr lang="en-GB"/>
          </a:p>
        </p:txBody>
      </p:sp>
    </p:spTree>
    <p:extLst>
      <p:ext uri="{BB962C8B-B14F-4D97-AF65-F5344CB8AC3E}">
        <p14:creationId xmlns:p14="http://schemas.microsoft.com/office/powerpoint/2010/main" val="39533653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An entity is something that exists in the world, it’s actually little more than a list of components (in most implementations, they’re actually nothing more than a unique id – so we don’t even need a distinct entity class. All we do is tag any component that makes up the entity is tagged with the ID of the entity they are associated with. We can easily add or remove components to an entity, allowing us to mutate their behaviour on the fly. So we could have a spell that gives the velocity component to an otherwise static object it is case upon to make it move (or we could freeze an entity by removing the velocity component).</a:t>
            </a:r>
          </a:p>
        </p:txBody>
      </p:sp>
      <p:sp>
        <p:nvSpPr>
          <p:cNvPr id="4" name="Slide Number Placeholder 3"/>
          <p:cNvSpPr>
            <a:spLocks noGrp="1"/>
          </p:cNvSpPr>
          <p:nvPr>
            <p:ph type="sldNum" sz="quarter" idx="10"/>
          </p:nvPr>
        </p:nvSpPr>
        <p:spPr/>
        <p:txBody>
          <a:bodyPr/>
          <a:lstStyle/>
          <a:p>
            <a:fld id="{0A02C20A-1B9F-4BB2-B0DD-EF24296628F3}" type="slidenum">
              <a:rPr lang="en-GB" smtClean="0"/>
              <a:t>5</a:t>
            </a:fld>
            <a:endParaRPr lang="en-GB"/>
          </a:p>
        </p:txBody>
      </p:sp>
    </p:spTree>
    <p:extLst>
      <p:ext uri="{BB962C8B-B14F-4D97-AF65-F5344CB8AC3E}">
        <p14:creationId xmlns:p14="http://schemas.microsoft.com/office/powerpoint/2010/main" val="85330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But</a:t>
            </a:r>
            <a:r>
              <a:rPr lang="en-GB" baseline="0" dirty="0"/>
              <a:t> wait, so far, we’ve described components as having nothing but data attached to them and entities are just unique id values – so where does any logic go?</a:t>
            </a:r>
          </a:p>
          <a:p>
            <a:endParaRPr lang="en-GB" baseline="0" dirty="0"/>
          </a:p>
          <a:p>
            <a:r>
              <a:rPr lang="en-GB" baseline="0" dirty="0"/>
              <a:t>The answer lies in the “System” part of our approach. A system operates on sets of components; so the movement system only handles entities that have position and movement components added to them.</a:t>
            </a:r>
          </a:p>
          <a:p>
            <a:endParaRPr lang="en-GB" baseline="0" dirty="0"/>
          </a:p>
          <a:p>
            <a:r>
              <a:rPr lang="en-GB" baseline="0" dirty="0"/>
              <a:t>This way, we’re shifting all of our game logic code out of the individual entities and into our systems, which lets us add a whole lot of interesting behaviours that just need specific combinations of components added to an entity to be used.</a:t>
            </a:r>
          </a:p>
        </p:txBody>
      </p:sp>
      <p:sp>
        <p:nvSpPr>
          <p:cNvPr id="4" name="Slide Number Placeholder 3"/>
          <p:cNvSpPr>
            <a:spLocks noGrp="1"/>
          </p:cNvSpPr>
          <p:nvPr>
            <p:ph type="sldNum" sz="quarter" idx="10"/>
          </p:nvPr>
        </p:nvSpPr>
        <p:spPr/>
        <p:txBody>
          <a:bodyPr/>
          <a:lstStyle/>
          <a:p>
            <a:fld id="{0A02C20A-1B9F-4BB2-B0DD-EF24296628F3}" type="slidenum">
              <a:rPr lang="en-GB" smtClean="0"/>
              <a:t>6</a:t>
            </a:fld>
            <a:endParaRPr lang="en-GB"/>
          </a:p>
        </p:txBody>
      </p:sp>
    </p:spTree>
    <p:extLst>
      <p:ext uri="{BB962C8B-B14F-4D97-AF65-F5344CB8AC3E}">
        <p14:creationId xmlns:p14="http://schemas.microsoft.com/office/powerpoint/2010/main" val="3469839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One of the best ways of thinking about this is a key and lock system: a key is the entity, with a series of attached components. Each system then acts as a lock – it will only work when the right “teeth” are present. We can represent which components are attached to an entity using a bit for each component type, a long integer type would give us scope for representing around 32 components (a long </a:t>
            </a:r>
            <a:r>
              <a:rPr lang="en-GB" baseline="0" dirty="0" err="1"/>
              <a:t>long</a:t>
            </a:r>
            <a:r>
              <a:rPr lang="en-GB" baseline="0" dirty="0"/>
              <a:t> would give us 64)…</a:t>
            </a:r>
          </a:p>
          <a:p>
            <a:endParaRPr lang="en-GB" baseline="0" dirty="0"/>
          </a:p>
          <a:p>
            <a:r>
              <a:rPr lang="en-GB" baseline="0" dirty="0"/>
              <a:t>We can represent the “teeth” using a bitwise binary setup. So this key has a value of 1111, while the first lock is looking for 11– (it only cares about position and velocity, nothing else), we can do a straight bitwise and to check: ((1111 &amp; 1100) == 1100)</a:t>
            </a:r>
          </a:p>
        </p:txBody>
      </p:sp>
      <p:sp>
        <p:nvSpPr>
          <p:cNvPr id="4" name="Slide Number Placeholder 3"/>
          <p:cNvSpPr>
            <a:spLocks noGrp="1"/>
          </p:cNvSpPr>
          <p:nvPr>
            <p:ph type="sldNum" sz="quarter" idx="10"/>
          </p:nvPr>
        </p:nvSpPr>
        <p:spPr/>
        <p:txBody>
          <a:bodyPr/>
          <a:lstStyle/>
          <a:p>
            <a:fld id="{0A02C20A-1B9F-4BB2-B0DD-EF24296628F3}" type="slidenum">
              <a:rPr lang="en-GB" smtClean="0"/>
              <a:t>7</a:t>
            </a:fld>
            <a:endParaRPr lang="en-GB"/>
          </a:p>
        </p:txBody>
      </p:sp>
    </p:spTree>
    <p:extLst>
      <p:ext uri="{BB962C8B-B14F-4D97-AF65-F5344CB8AC3E}">
        <p14:creationId xmlns:p14="http://schemas.microsoft.com/office/powerpoint/2010/main" val="4240602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Similarly, the second “lock” is looking for 1-1-, so our first lock matches as it has both those components attached. But what about a different key? This key represents an object that just has a position and a sprite, so it’s basically a static prop – it doesn’t fit the movement lock, but it does fit the drawing lock.</a:t>
            </a:r>
          </a:p>
          <a:p>
            <a:endParaRPr lang="en-GB" baseline="0" dirty="0"/>
          </a:p>
          <a:p>
            <a:r>
              <a:rPr lang="en-GB" baseline="0" dirty="0"/>
              <a:t>Systems themselves don’t store any data, they just work with what they’re given by the components – they process all the entities that match their requirements, then the next system goes and the next and so on.</a:t>
            </a:r>
          </a:p>
        </p:txBody>
      </p:sp>
      <p:sp>
        <p:nvSpPr>
          <p:cNvPr id="4" name="Slide Number Placeholder 3"/>
          <p:cNvSpPr>
            <a:spLocks noGrp="1"/>
          </p:cNvSpPr>
          <p:nvPr>
            <p:ph type="sldNum" sz="quarter" idx="10"/>
          </p:nvPr>
        </p:nvSpPr>
        <p:spPr/>
        <p:txBody>
          <a:bodyPr/>
          <a:lstStyle/>
          <a:p>
            <a:fld id="{0A02C20A-1B9F-4BB2-B0DD-EF24296628F3}" type="slidenum">
              <a:rPr lang="en-GB" smtClean="0"/>
              <a:t>8</a:t>
            </a:fld>
            <a:endParaRPr lang="en-GB"/>
          </a:p>
        </p:txBody>
      </p:sp>
    </p:spTree>
    <p:extLst>
      <p:ext uri="{BB962C8B-B14F-4D97-AF65-F5344CB8AC3E}">
        <p14:creationId xmlns:p14="http://schemas.microsoft.com/office/powerpoint/2010/main" val="2474567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So how do we decide what components we need for our game?</a:t>
            </a:r>
          </a:p>
          <a:p>
            <a:endParaRPr lang="en-GB" baseline="0" dirty="0"/>
          </a:p>
          <a:p>
            <a:r>
              <a:rPr lang="en-GB" baseline="0" dirty="0"/>
              <a:t>When designing components, we should consider a few rules of thumb:</a:t>
            </a:r>
          </a:p>
          <a:p>
            <a:endParaRPr lang="en-GB" baseline="0" dirty="0"/>
          </a:p>
          <a:p>
            <a:pPr marL="228600" indent="-228600">
              <a:buAutoNum type="arabicPeriod"/>
            </a:pPr>
            <a:r>
              <a:rPr lang="en-GB" baseline="0" dirty="0"/>
              <a:t>Components are data, not code – game state, not functionality</a:t>
            </a:r>
          </a:p>
          <a:p>
            <a:pPr marL="228600" indent="-228600">
              <a:buAutoNum type="arabicPeriod"/>
            </a:pPr>
            <a:r>
              <a:rPr lang="en-GB" baseline="0" dirty="0"/>
              <a:t>Components are as small as possible – they’re atomic - so the smallest set of data possible for a particular aspect of the entity</a:t>
            </a:r>
          </a:p>
          <a:p>
            <a:pPr marL="228600" indent="-228600">
              <a:buAutoNum type="arabicPeriod"/>
            </a:pPr>
            <a:r>
              <a:rPr lang="en-GB" baseline="0" dirty="0"/>
              <a:t>Components never share data – if data should be in two components, create a third component for it!</a:t>
            </a:r>
          </a:p>
          <a:p>
            <a:pPr marL="0" indent="0">
              <a:buNone/>
            </a:pPr>
            <a:endParaRPr lang="en-GB" baseline="0" dirty="0"/>
          </a:p>
          <a:p>
            <a:pPr marL="0" indent="0">
              <a:buNone/>
            </a:pPr>
            <a:r>
              <a:rPr lang="en-GB" baseline="0" dirty="0"/>
              <a:t>Let us consider the fabled </a:t>
            </a:r>
            <a:r>
              <a:rPr lang="en-GB" baseline="0" dirty="0" err="1"/>
              <a:t>bomberman</a:t>
            </a:r>
            <a:r>
              <a:rPr lang="en-GB" baseline="0" dirty="0"/>
              <a:t>…</a:t>
            </a:r>
          </a:p>
        </p:txBody>
      </p:sp>
      <p:sp>
        <p:nvSpPr>
          <p:cNvPr id="4" name="Slide Number Placeholder 3"/>
          <p:cNvSpPr>
            <a:spLocks noGrp="1"/>
          </p:cNvSpPr>
          <p:nvPr>
            <p:ph type="sldNum" sz="quarter" idx="10"/>
          </p:nvPr>
        </p:nvSpPr>
        <p:spPr/>
        <p:txBody>
          <a:bodyPr/>
          <a:lstStyle/>
          <a:p>
            <a:fld id="{0A02C20A-1B9F-4BB2-B0DD-EF24296628F3}" type="slidenum">
              <a:rPr lang="en-GB" smtClean="0"/>
              <a:t>9</a:t>
            </a:fld>
            <a:endParaRPr lang="en-GB"/>
          </a:p>
        </p:txBody>
      </p:sp>
    </p:spTree>
    <p:extLst>
      <p:ext uri="{BB962C8B-B14F-4D97-AF65-F5344CB8AC3E}">
        <p14:creationId xmlns:p14="http://schemas.microsoft.com/office/powerpoint/2010/main" val="12999713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Bomberman</a:t>
            </a:r>
            <a:r>
              <a:rPr lang="en-GB" baseline="0" dirty="0"/>
              <a:t> is pretty straight forward as games go – but that makes it pretty ideal for figuring out a nice list of useable components, note that we’re not going to look at any programming issues here, just straight up design logic!</a:t>
            </a:r>
          </a:p>
          <a:p>
            <a:endParaRPr lang="en-GB" baseline="0" dirty="0"/>
          </a:p>
          <a:p>
            <a:r>
              <a:rPr lang="en-GB" baseline="0" dirty="0"/>
              <a:t>This process is pretty iterative and we start by listing out all the behaviours and the data…</a:t>
            </a:r>
          </a:p>
          <a:p>
            <a:endParaRPr lang="en-GB" baseline="0" dirty="0"/>
          </a:p>
          <a:p>
            <a:r>
              <a:rPr lang="en-GB" baseline="0" dirty="0"/>
              <a:t>Note that some of these will vary between versions of </a:t>
            </a:r>
            <a:r>
              <a:rPr lang="en-GB" baseline="0" dirty="0" err="1"/>
              <a:t>bomberman</a:t>
            </a:r>
            <a:r>
              <a:rPr lang="en-GB" baseline="0" dirty="0"/>
              <a:t>, so we’re going for something a bit generic.</a:t>
            </a:r>
            <a:endParaRPr lang="en-GB" dirty="0"/>
          </a:p>
        </p:txBody>
      </p:sp>
      <p:sp>
        <p:nvSpPr>
          <p:cNvPr id="4" name="Slide Number Placeholder 3"/>
          <p:cNvSpPr>
            <a:spLocks noGrp="1"/>
          </p:cNvSpPr>
          <p:nvPr>
            <p:ph type="sldNum" sz="quarter" idx="10"/>
          </p:nvPr>
        </p:nvSpPr>
        <p:spPr/>
        <p:txBody>
          <a:bodyPr/>
          <a:lstStyle/>
          <a:p>
            <a:fld id="{0A02C20A-1B9F-4BB2-B0DD-EF24296628F3}" type="slidenum">
              <a:rPr lang="en-GB" smtClean="0"/>
              <a:t>10</a:t>
            </a:fld>
            <a:endParaRPr lang="en-GB"/>
          </a:p>
        </p:txBody>
      </p:sp>
    </p:spTree>
    <p:extLst>
      <p:ext uri="{BB962C8B-B14F-4D97-AF65-F5344CB8AC3E}">
        <p14:creationId xmlns:p14="http://schemas.microsoft.com/office/powerpoint/2010/main" val="28596748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11/1/2016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11/1/2016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11/1/2016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11/1/2016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11/1/2016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11/1/2016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11/1/2016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11/1/2016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11/1/2016</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11/1/2016</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11/1/2016</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Components vs. Objects</a:t>
            </a:r>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153119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mage result for bomberman"/>
          <p:cNvPicPr>
            <a:picLocks noChangeAspect="1" noChangeArrowheads="1"/>
          </p:cNvPicPr>
          <p:nvPr/>
        </p:nvPicPr>
        <p:blipFill rotWithShape="1">
          <a:blip r:embed="rId3">
            <a:extLst>
              <a:ext uri="{28A0092B-C50C-407E-A947-70E740481C1C}">
                <a14:useLocalDpi xmlns:a14="http://schemas.microsoft.com/office/drawing/2010/main" val="0"/>
              </a:ext>
            </a:extLst>
          </a:blip>
          <a:srcRect t="17398" b="7602"/>
          <a:stretch/>
        </p:blipFill>
        <p:spPr bwMode="auto">
          <a:xfrm>
            <a:off x="0" y="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7"/>
          <p:cNvSpPr>
            <a:spLocks noGrp="1"/>
          </p:cNvSpPr>
          <p:nvPr>
            <p:ph sz="half" idx="1"/>
          </p:nvPr>
        </p:nvSpPr>
        <p:spPr>
          <a:xfrm>
            <a:off x="1581912" y="584200"/>
            <a:ext cx="4271771" cy="5155826"/>
          </a:xfrm>
          <a:solidFill>
            <a:schemeClr val="accent1"/>
          </a:solidFill>
        </p:spPr>
        <p:txBody>
          <a:bodyPr/>
          <a:lstStyle/>
          <a:p>
            <a:pPr marL="342900" indent="-342900">
              <a:buFont typeface="+mj-lt"/>
              <a:buAutoNum type="arabicPeriod"/>
            </a:pPr>
            <a:r>
              <a:rPr lang="en-GB" dirty="0"/>
              <a:t>Move the player up/down/left/right</a:t>
            </a:r>
          </a:p>
          <a:p>
            <a:pPr marL="342900" indent="-342900">
              <a:buFont typeface="+mj-lt"/>
              <a:buAutoNum type="arabicPeriod"/>
            </a:pPr>
            <a:r>
              <a:rPr lang="en-GB" dirty="0"/>
              <a:t>Drop a bomb</a:t>
            </a:r>
          </a:p>
          <a:p>
            <a:pPr marL="342900" indent="-342900">
              <a:buFont typeface="+mj-lt"/>
              <a:buAutoNum type="arabicPeriod"/>
            </a:pPr>
            <a:r>
              <a:rPr lang="en-GB" dirty="0"/>
              <a:t>Detonate a remote bomb</a:t>
            </a:r>
          </a:p>
          <a:p>
            <a:pPr marL="342900" indent="-342900">
              <a:buFont typeface="+mj-lt"/>
              <a:buAutoNum type="arabicPeriod"/>
            </a:pPr>
            <a:r>
              <a:rPr lang="en-GB" dirty="0"/>
              <a:t>Kick a bomb</a:t>
            </a:r>
          </a:p>
          <a:p>
            <a:pPr marL="342900" indent="-342900">
              <a:buFont typeface="+mj-lt"/>
              <a:buAutoNum type="arabicPeriod"/>
            </a:pPr>
            <a:r>
              <a:rPr lang="en-GB" dirty="0"/>
              <a:t>Jump one space</a:t>
            </a:r>
          </a:p>
          <a:p>
            <a:pPr marL="342900" indent="-342900">
              <a:buFont typeface="+mj-lt"/>
              <a:buAutoNum type="arabicPeriod"/>
            </a:pPr>
            <a:r>
              <a:rPr lang="en-GB" dirty="0"/>
              <a:t>Teleport a player</a:t>
            </a:r>
          </a:p>
          <a:p>
            <a:pPr marL="342900" indent="-342900">
              <a:buFont typeface="+mj-lt"/>
              <a:buAutoNum type="arabicPeriod"/>
            </a:pPr>
            <a:r>
              <a:rPr lang="en-GB" dirty="0"/>
              <a:t>Kill a player</a:t>
            </a:r>
          </a:p>
          <a:p>
            <a:pPr marL="342900" indent="-342900">
              <a:buFont typeface="+mj-lt"/>
              <a:buAutoNum type="arabicPeriod"/>
            </a:pPr>
            <a:r>
              <a:rPr lang="en-GB" dirty="0"/>
              <a:t>Upgrade a players future bombs</a:t>
            </a:r>
          </a:p>
          <a:p>
            <a:pPr marL="342900" indent="-342900">
              <a:buFont typeface="+mj-lt"/>
              <a:buAutoNum type="arabicPeriod"/>
            </a:pPr>
            <a:r>
              <a:rPr lang="en-GB" dirty="0"/>
              <a:t>Dissolve a block</a:t>
            </a:r>
          </a:p>
          <a:p>
            <a:pPr marL="342900" indent="-342900">
              <a:buFont typeface="+mj-lt"/>
              <a:buAutoNum type="arabicPeriod"/>
            </a:pPr>
            <a:r>
              <a:rPr lang="en-GB" dirty="0"/>
              <a:t>Spread / block the explosion </a:t>
            </a:r>
          </a:p>
        </p:txBody>
      </p:sp>
      <p:sp>
        <p:nvSpPr>
          <p:cNvPr id="9" name="Content Placeholder 8"/>
          <p:cNvSpPr>
            <a:spLocks noGrp="1"/>
          </p:cNvSpPr>
          <p:nvPr>
            <p:ph sz="half" idx="2"/>
          </p:nvPr>
        </p:nvSpPr>
        <p:spPr>
          <a:xfrm>
            <a:off x="6338315" y="584200"/>
            <a:ext cx="4270247" cy="5155826"/>
          </a:xfrm>
          <a:solidFill>
            <a:schemeClr val="accent1"/>
          </a:solidFill>
        </p:spPr>
        <p:txBody>
          <a:bodyPr/>
          <a:lstStyle/>
          <a:p>
            <a:pPr marL="342900" indent="-342900">
              <a:buFont typeface="+mj-lt"/>
              <a:buAutoNum type="arabicPeriod"/>
            </a:pPr>
            <a:r>
              <a:rPr lang="en-GB" dirty="0"/>
              <a:t>Position of each player in pixels</a:t>
            </a:r>
          </a:p>
          <a:p>
            <a:pPr marL="342900" indent="-342900">
              <a:buFont typeface="+mj-lt"/>
              <a:buAutoNum type="arabicPeriod"/>
            </a:pPr>
            <a:r>
              <a:rPr lang="en-GB" dirty="0"/>
              <a:t>Cell that the player is standing in</a:t>
            </a:r>
          </a:p>
          <a:p>
            <a:pPr marL="342900" indent="-342900">
              <a:buFont typeface="+mj-lt"/>
              <a:buAutoNum type="arabicPeriod"/>
            </a:pPr>
            <a:r>
              <a:rPr lang="en-GB" dirty="0"/>
              <a:t>Bombs in play</a:t>
            </a:r>
          </a:p>
          <a:p>
            <a:pPr marL="342900" indent="-342900">
              <a:buFont typeface="+mj-lt"/>
              <a:buAutoNum type="arabicPeriod"/>
            </a:pPr>
            <a:r>
              <a:rPr lang="en-GB" dirty="0"/>
              <a:t>Fuse left on each bomb</a:t>
            </a:r>
          </a:p>
          <a:p>
            <a:pPr marL="342900" indent="-342900">
              <a:buFont typeface="+mj-lt"/>
              <a:buAutoNum type="arabicPeriod"/>
            </a:pPr>
            <a:r>
              <a:rPr lang="en-GB" dirty="0"/>
              <a:t>Tiles covered by bomb explosion</a:t>
            </a:r>
          </a:p>
          <a:p>
            <a:pPr marL="342900" indent="-342900">
              <a:buFont typeface="+mj-lt"/>
              <a:buAutoNum type="arabicPeriod"/>
            </a:pPr>
            <a:r>
              <a:rPr lang="en-GB" dirty="0"/>
              <a:t>Tiles affected by bomb explosion</a:t>
            </a:r>
          </a:p>
          <a:p>
            <a:pPr marL="342900" indent="-342900">
              <a:buFont typeface="+mj-lt"/>
              <a:buAutoNum type="arabicPeriod"/>
            </a:pPr>
            <a:r>
              <a:rPr lang="en-GB" dirty="0"/>
              <a:t>Tiles that block bomb explosion</a:t>
            </a:r>
          </a:p>
          <a:p>
            <a:pPr marL="342900" indent="-342900">
              <a:buFont typeface="+mj-lt"/>
              <a:buAutoNum type="arabicPeriod"/>
            </a:pPr>
            <a:r>
              <a:rPr lang="en-GB" dirty="0"/>
              <a:t>Scores for each player</a:t>
            </a:r>
          </a:p>
          <a:p>
            <a:pPr marL="342900" indent="-342900">
              <a:buFont typeface="+mj-lt"/>
              <a:buAutoNum type="arabicPeriod"/>
            </a:pPr>
            <a:r>
              <a:rPr lang="en-GB" dirty="0"/>
              <a:t>Positions of all solid blocks</a:t>
            </a:r>
          </a:p>
          <a:p>
            <a:pPr marL="342900" indent="-342900">
              <a:buFont typeface="+mj-lt"/>
              <a:buAutoNum type="arabicPeriod"/>
            </a:pPr>
            <a:r>
              <a:rPr lang="en-GB" dirty="0"/>
              <a:t>Positions of all soft blocks</a:t>
            </a:r>
          </a:p>
          <a:p>
            <a:pPr marL="342900" indent="-342900">
              <a:buFont typeface="+mj-lt"/>
              <a:buAutoNum type="arabicPeriod"/>
            </a:pPr>
            <a:r>
              <a:rPr lang="en-GB" dirty="0"/>
              <a:t>Positions of all </a:t>
            </a:r>
            <a:r>
              <a:rPr lang="en-GB" dirty="0" err="1"/>
              <a:t>powerups</a:t>
            </a:r>
            <a:endParaRPr lang="en-GB" dirty="0"/>
          </a:p>
          <a:p>
            <a:pPr marL="342900" indent="-342900">
              <a:buFont typeface="+mj-lt"/>
              <a:buAutoNum type="arabicPeriod"/>
            </a:pPr>
            <a:r>
              <a:rPr lang="en-GB" dirty="0"/>
              <a:t>Position of all special features.</a:t>
            </a:r>
          </a:p>
        </p:txBody>
      </p:sp>
    </p:spTree>
    <p:extLst>
      <p:ext uri="{BB962C8B-B14F-4D97-AF65-F5344CB8AC3E}">
        <p14:creationId xmlns:p14="http://schemas.microsoft.com/office/powerpoint/2010/main" val="2861071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bg/>
                                          </p:spTgt>
                                        </p:tgtEl>
                                        <p:attrNameLst>
                                          <p:attrName>style.visibility</p:attrName>
                                        </p:attrNameLst>
                                      </p:cBhvr>
                                      <p:to>
                                        <p:strVal val="visible"/>
                                      </p:to>
                                    </p:set>
                                    <p:animEffect transition="in" filter="fade">
                                      <p:cBhvr>
                                        <p:cTn id="7" dur="500"/>
                                        <p:tgtEl>
                                          <p:spTgt spid="8">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fade">
                                      <p:cBhvr>
                                        <p:cTn id="17" dur="500"/>
                                        <p:tgtEl>
                                          <p:spTgt spid="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500"/>
                                        <p:tgtEl>
                                          <p:spTgt spid="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fade">
                                      <p:cBhvr>
                                        <p:cTn id="27" dur="500"/>
                                        <p:tgtEl>
                                          <p:spTgt spid="8">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4" end="4"/>
                                            </p:txEl>
                                          </p:spTgt>
                                        </p:tgtEl>
                                        <p:attrNameLst>
                                          <p:attrName>style.visibility</p:attrName>
                                        </p:attrNameLst>
                                      </p:cBhvr>
                                      <p:to>
                                        <p:strVal val="visible"/>
                                      </p:to>
                                    </p:set>
                                    <p:animEffect transition="in" filter="fade">
                                      <p:cBhvr>
                                        <p:cTn id="32" dur="500"/>
                                        <p:tgtEl>
                                          <p:spTgt spid="8">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Effect transition="in" filter="fade">
                                      <p:cBhvr>
                                        <p:cTn id="37" dur="500"/>
                                        <p:tgtEl>
                                          <p:spTgt spid="8">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
                                            <p:txEl>
                                              <p:pRg st="6" end="6"/>
                                            </p:txEl>
                                          </p:spTgt>
                                        </p:tgtEl>
                                        <p:attrNameLst>
                                          <p:attrName>style.visibility</p:attrName>
                                        </p:attrNameLst>
                                      </p:cBhvr>
                                      <p:to>
                                        <p:strVal val="visible"/>
                                      </p:to>
                                    </p:set>
                                    <p:animEffect transition="in" filter="fade">
                                      <p:cBhvr>
                                        <p:cTn id="42" dur="500"/>
                                        <p:tgtEl>
                                          <p:spTgt spid="8">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
                                            <p:txEl>
                                              <p:pRg st="7" end="7"/>
                                            </p:txEl>
                                          </p:spTgt>
                                        </p:tgtEl>
                                        <p:attrNameLst>
                                          <p:attrName>style.visibility</p:attrName>
                                        </p:attrNameLst>
                                      </p:cBhvr>
                                      <p:to>
                                        <p:strVal val="visible"/>
                                      </p:to>
                                    </p:set>
                                    <p:animEffect transition="in" filter="fade">
                                      <p:cBhvr>
                                        <p:cTn id="47" dur="500"/>
                                        <p:tgtEl>
                                          <p:spTgt spid="8">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8">
                                            <p:txEl>
                                              <p:pRg st="8" end="8"/>
                                            </p:txEl>
                                          </p:spTgt>
                                        </p:tgtEl>
                                        <p:attrNameLst>
                                          <p:attrName>style.visibility</p:attrName>
                                        </p:attrNameLst>
                                      </p:cBhvr>
                                      <p:to>
                                        <p:strVal val="visible"/>
                                      </p:to>
                                    </p:set>
                                    <p:animEffect transition="in" filter="fade">
                                      <p:cBhvr>
                                        <p:cTn id="52" dur="500"/>
                                        <p:tgtEl>
                                          <p:spTgt spid="8">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
                                            <p:txEl>
                                              <p:pRg st="9" end="9"/>
                                            </p:txEl>
                                          </p:spTgt>
                                        </p:tgtEl>
                                        <p:attrNameLst>
                                          <p:attrName>style.visibility</p:attrName>
                                        </p:attrNameLst>
                                      </p:cBhvr>
                                      <p:to>
                                        <p:strVal val="visible"/>
                                      </p:to>
                                    </p:set>
                                    <p:animEffect transition="in" filter="fade">
                                      <p:cBhvr>
                                        <p:cTn id="57" dur="500"/>
                                        <p:tgtEl>
                                          <p:spTgt spid="8">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9">
                                            <p:bg/>
                                          </p:spTgt>
                                        </p:tgtEl>
                                        <p:attrNameLst>
                                          <p:attrName>style.visibility</p:attrName>
                                        </p:attrNameLst>
                                      </p:cBhvr>
                                      <p:to>
                                        <p:strVal val="visible"/>
                                      </p:to>
                                    </p:set>
                                    <p:animEffect transition="in" filter="fade">
                                      <p:cBhvr>
                                        <p:cTn id="62" dur="500"/>
                                        <p:tgtEl>
                                          <p:spTgt spid="9">
                                            <p:bg/>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9">
                                            <p:txEl>
                                              <p:pRg st="0" end="0"/>
                                            </p:txEl>
                                          </p:spTgt>
                                        </p:tgtEl>
                                        <p:attrNameLst>
                                          <p:attrName>style.visibility</p:attrName>
                                        </p:attrNameLst>
                                      </p:cBhvr>
                                      <p:to>
                                        <p:strVal val="visible"/>
                                      </p:to>
                                    </p:set>
                                    <p:animEffect transition="in" filter="fade">
                                      <p:cBhvr>
                                        <p:cTn id="67" dur="500"/>
                                        <p:tgtEl>
                                          <p:spTgt spid="9">
                                            <p:txEl>
                                              <p:pRg st="0" end="0"/>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9">
                                            <p:txEl>
                                              <p:pRg st="1" end="1"/>
                                            </p:txEl>
                                          </p:spTgt>
                                        </p:tgtEl>
                                        <p:attrNameLst>
                                          <p:attrName>style.visibility</p:attrName>
                                        </p:attrNameLst>
                                      </p:cBhvr>
                                      <p:to>
                                        <p:strVal val="visible"/>
                                      </p:to>
                                    </p:set>
                                    <p:animEffect transition="in" filter="fade">
                                      <p:cBhvr>
                                        <p:cTn id="72" dur="500"/>
                                        <p:tgtEl>
                                          <p:spTgt spid="9">
                                            <p:txEl>
                                              <p:pRg st="1" end="1"/>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9">
                                            <p:txEl>
                                              <p:pRg st="2" end="2"/>
                                            </p:txEl>
                                          </p:spTgt>
                                        </p:tgtEl>
                                        <p:attrNameLst>
                                          <p:attrName>style.visibility</p:attrName>
                                        </p:attrNameLst>
                                      </p:cBhvr>
                                      <p:to>
                                        <p:strVal val="visible"/>
                                      </p:to>
                                    </p:set>
                                    <p:animEffect transition="in" filter="fade">
                                      <p:cBhvr>
                                        <p:cTn id="77" dur="500"/>
                                        <p:tgtEl>
                                          <p:spTgt spid="9">
                                            <p:txEl>
                                              <p:pRg st="2" end="2"/>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9">
                                            <p:txEl>
                                              <p:pRg st="3" end="3"/>
                                            </p:txEl>
                                          </p:spTgt>
                                        </p:tgtEl>
                                        <p:attrNameLst>
                                          <p:attrName>style.visibility</p:attrName>
                                        </p:attrNameLst>
                                      </p:cBhvr>
                                      <p:to>
                                        <p:strVal val="visible"/>
                                      </p:to>
                                    </p:set>
                                    <p:animEffect transition="in" filter="fade">
                                      <p:cBhvr>
                                        <p:cTn id="82" dur="500"/>
                                        <p:tgtEl>
                                          <p:spTgt spid="9">
                                            <p:txEl>
                                              <p:pRg st="3" end="3"/>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9">
                                            <p:txEl>
                                              <p:pRg st="4" end="4"/>
                                            </p:txEl>
                                          </p:spTgt>
                                        </p:tgtEl>
                                        <p:attrNameLst>
                                          <p:attrName>style.visibility</p:attrName>
                                        </p:attrNameLst>
                                      </p:cBhvr>
                                      <p:to>
                                        <p:strVal val="visible"/>
                                      </p:to>
                                    </p:set>
                                    <p:animEffect transition="in" filter="fade">
                                      <p:cBhvr>
                                        <p:cTn id="87" dur="500"/>
                                        <p:tgtEl>
                                          <p:spTgt spid="9">
                                            <p:txEl>
                                              <p:pRg st="4" end="4"/>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9">
                                            <p:txEl>
                                              <p:pRg st="5" end="5"/>
                                            </p:txEl>
                                          </p:spTgt>
                                        </p:tgtEl>
                                        <p:attrNameLst>
                                          <p:attrName>style.visibility</p:attrName>
                                        </p:attrNameLst>
                                      </p:cBhvr>
                                      <p:to>
                                        <p:strVal val="visible"/>
                                      </p:to>
                                    </p:set>
                                    <p:animEffect transition="in" filter="fade">
                                      <p:cBhvr>
                                        <p:cTn id="92" dur="500"/>
                                        <p:tgtEl>
                                          <p:spTgt spid="9">
                                            <p:txEl>
                                              <p:pRg st="5" end="5"/>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9">
                                            <p:txEl>
                                              <p:pRg st="6" end="6"/>
                                            </p:txEl>
                                          </p:spTgt>
                                        </p:tgtEl>
                                        <p:attrNameLst>
                                          <p:attrName>style.visibility</p:attrName>
                                        </p:attrNameLst>
                                      </p:cBhvr>
                                      <p:to>
                                        <p:strVal val="visible"/>
                                      </p:to>
                                    </p:set>
                                    <p:animEffect transition="in" filter="fade">
                                      <p:cBhvr>
                                        <p:cTn id="97" dur="500"/>
                                        <p:tgtEl>
                                          <p:spTgt spid="9">
                                            <p:txEl>
                                              <p:pRg st="6" end="6"/>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9">
                                            <p:txEl>
                                              <p:pRg st="7" end="7"/>
                                            </p:txEl>
                                          </p:spTgt>
                                        </p:tgtEl>
                                        <p:attrNameLst>
                                          <p:attrName>style.visibility</p:attrName>
                                        </p:attrNameLst>
                                      </p:cBhvr>
                                      <p:to>
                                        <p:strVal val="visible"/>
                                      </p:to>
                                    </p:set>
                                    <p:animEffect transition="in" filter="fade">
                                      <p:cBhvr>
                                        <p:cTn id="102" dur="500"/>
                                        <p:tgtEl>
                                          <p:spTgt spid="9">
                                            <p:txEl>
                                              <p:pRg st="7" end="7"/>
                                            </p:txEl>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9">
                                            <p:txEl>
                                              <p:pRg st="8" end="8"/>
                                            </p:txEl>
                                          </p:spTgt>
                                        </p:tgtEl>
                                        <p:attrNameLst>
                                          <p:attrName>style.visibility</p:attrName>
                                        </p:attrNameLst>
                                      </p:cBhvr>
                                      <p:to>
                                        <p:strVal val="visible"/>
                                      </p:to>
                                    </p:set>
                                    <p:animEffect transition="in" filter="fade">
                                      <p:cBhvr>
                                        <p:cTn id="107" dur="500"/>
                                        <p:tgtEl>
                                          <p:spTgt spid="9">
                                            <p:txEl>
                                              <p:pRg st="8" end="8"/>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9">
                                            <p:txEl>
                                              <p:pRg st="9" end="9"/>
                                            </p:txEl>
                                          </p:spTgt>
                                        </p:tgtEl>
                                        <p:attrNameLst>
                                          <p:attrName>style.visibility</p:attrName>
                                        </p:attrNameLst>
                                      </p:cBhvr>
                                      <p:to>
                                        <p:strVal val="visible"/>
                                      </p:to>
                                    </p:set>
                                    <p:animEffect transition="in" filter="fade">
                                      <p:cBhvr>
                                        <p:cTn id="112" dur="500"/>
                                        <p:tgtEl>
                                          <p:spTgt spid="9">
                                            <p:txEl>
                                              <p:pRg st="9" end="9"/>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9">
                                            <p:txEl>
                                              <p:pRg st="10" end="10"/>
                                            </p:txEl>
                                          </p:spTgt>
                                        </p:tgtEl>
                                        <p:attrNameLst>
                                          <p:attrName>style.visibility</p:attrName>
                                        </p:attrNameLst>
                                      </p:cBhvr>
                                      <p:to>
                                        <p:strVal val="visible"/>
                                      </p:to>
                                    </p:set>
                                    <p:animEffect transition="in" filter="fade">
                                      <p:cBhvr>
                                        <p:cTn id="117" dur="500"/>
                                        <p:tgtEl>
                                          <p:spTgt spid="9">
                                            <p:txEl>
                                              <p:pRg st="10" end="10"/>
                                            </p:txEl>
                                          </p:spTgt>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9">
                                            <p:txEl>
                                              <p:pRg st="11" end="11"/>
                                            </p:txEl>
                                          </p:spTgt>
                                        </p:tgtEl>
                                        <p:attrNameLst>
                                          <p:attrName>style.visibility</p:attrName>
                                        </p:attrNameLst>
                                      </p:cBhvr>
                                      <p:to>
                                        <p:strVal val="visible"/>
                                      </p:to>
                                    </p:set>
                                    <p:animEffect transition="in" filter="fade">
                                      <p:cBhvr>
                                        <p:cTn id="122" dur="500"/>
                                        <p:tgtEl>
                                          <p:spTgt spid="9">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nimBg="1"/>
      <p:bldP spid="9" grpId="0" build="p"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mage result for bomberman"/>
          <p:cNvPicPr>
            <a:picLocks noChangeAspect="1" noChangeArrowheads="1"/>
          </p:cNvPicPr>
          <p:nvPr/>
        </p:nvPicPr>
        <p:blipFill rotWithShape="1">
          <a:blip r:embed="rId3">
            <a:extLst>
              <a:ext uri="{28A0092B-C50C-407E-A947-70E740481C1C}">
                <a14:useLocalDpi xmlns:a14="http://schemas.microsoft.com/office/drawing/2010/main" val="0"/>
              </a:ext>
            </a:extLst>
          </a:blip>
          <a:srcRect t="17398" b="7602"/>
          <a:stretch/>
        </p:blipFill>
        <p:spPr bwMode="auto">
          <a:xfrm>
            <a:off x="0" y="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8"/>
          <p:cNvSpPr txBox="1">
            <a:spLocks/>
          </p:cNvSpPr>
          <p:nvPr/>
        </p:nvSpPr>
        <p:spPr>
          <a:xfrm>
            <a:off x="938266" y="660390"/>
            <a:ext cx="4270247" cy="5537210"/>
          </a:xfrm>
          <a:prstGeom prst="rect">
            <a:avLst/>
          </a:prstGeom>
          <a:solidFill>
            <a:schemeClr val="accent1"/>
          </a:solidFill>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342900" indent="-342900">
              <a:buFont typeface="+mj-lt"/>
              <a:buAutoNum type="arabicPeriod"/>
            </a:pPr>
            <a:r>
              <a:rPr lang="en-GB" dirty="0"/>
              <a:t>Position of each player in pixels</a:t>
            </a:r>
          </a:p>
          <a:p>
            <a:pPr lvl="1"/>
            <a:r>
              <a:rPr lang="en-GB" dirty="0" err="1"/>
              <a:t>xpixel</a:t>
            </a:r>
            <a:r>
              <a:rPr lang="en-GB" dirty="0"/>
              <a:t>(</a:t>
            </a:r>
            <a:r>
              <a:rPr lang="en-GB" dirty="0" err="1"/>
              <a:t>int</a:t>
            </a:r>
            <a:r>
              <a:rPr lang="en-GB" dirty="0"/>
              <a:t>)</a:t>
            </a:r>
          </a:p>
          <a:p>
            <a:pPr lvl="1"/>
            <a:r>
              <a:rPr lang="en-GB" dirty="0" err="1"/>
              <a:t>ypixel</a:t>
            </a:r>
            <a:r>
              <a:rPr lang="en-GB" dirty="0"/>
              <a:t>(</a:t>
            </a:r>
            <a:r>
              <a:rPr lang="en-GB" dirty="0" err="1"/>
              <a:t>int</a:t>
            </a:r>
            <a:r>
              <a:rPr lang="en-GB" dirty="0"/>
              <a:t>)</a:t>
            </a:r>
          </a:p>
          <a:p>
            <a:pPr marL="342900" indent="-342900">
              <a:buFont typeface="+mj-lt"/>
              <a:buAutoNum type="arabicPeriod"/>
            </a:pPr>
            <a:r>
              <a:rPr lang="en-GB" dirty="0"/>
              <a:t>Cell that the player is standing in</a:t>
            </a:r>
          </a:p>
          <a:p>
            <a:pPr lvl="1"/>
            <a:r>
              <a:rPr lang="en-GB" dirty="0" err="1"/>
              <a:t>xcell</a:t>
            </a:r>
            <a:r>
              <a:rPr lang="en-GB" dirty="0"/>
              <a:t>(</a:t>
            </a:r>
            <a:r>
              <a:rPr lang="en-GB" dirty="0" err="1"/>
              <a:t>int</a:t>
            </a:r>
            <a:r>
              <a:rPr lang="en-GB" dirty="0"/>
              <a:t>)</a:t>
            </a:r>
          </a:p>
          <a:p>
            <a:pPr lvl="1"/>
            <a:r>
              <a:rPr lang="en-GB" dirty="0" err="1"/>
              <a:t>ycell</a:t>
            </a:r>
            <a:r>
              <a:rPr lang="en-GB" dirty="0"/>
              <a:t>(</a:t>
            </a:r>
            <a:r>
              <a:rPr lang="en-GB" dirty="0" err="1"/>
              <a:t>int</a:t>
            </a:r>
            <a:r>
              <a:rPr lang="en-GB" dirty="0"/>
              <a:t>)</a:t>
            </a:r>
          </a:p>
          <a:p>
            <a:pPr marL="342900" indent="-342900">
              <a:buFont typeface="+mj-lt"/>
              <a:buAutoNum type="arabicPeriod"/>
            </a:pPr>
            <a:r>
              <a:rPr lang="en-GB" dirty="0"/>
              <a:t>Bombs in play</a:t>
            </a:r>
          </a:p>
          <a:p>
            <a:pPr lvl="1"/>
            <a:r>
              <a:rPr lang="en-GB" dirty="0" err="1"/>
              <a:t>xcell</a:t>
            </a:r>
            <a:r>
              <a:rPr lang="en-GB" dirty="0"/>
              <a:t>(</a:t>
            </a:r>
            <a:r>
              <a:rPr lang="en-GB" dirty="0" err="1"/>
              <a:t>int</a:t>
            </a:r>
            <a:r>
              <a:rPr lang="en-GB" dirty="0"/>
              <a:t>)</a:t>
            </a:r>
          </a:p>
          <a:p>
            <a:pPr lvl="1"/>
            <a:r>
              <a:rPr lang="en-GB" dirty="0" err="1"/>
              <a:t>ycell</a:t>
            </a:r>
            <a:r>
              <a:rPr lang="en-GB" dirty="0"/>
              <a:t>(</a:t>
            </a:r>
            <a:r>
              <a:rPr lang="en-GB" dirty="0" err="1"/>
              <a:t>int</a:t>
            </a:r>
            <a:r>
              <a:rPr lang="en-GB" dirty="0"/>
              <a:t>)</a:t>
            </a:r>
          </a:p>
          <a:p>
            <a:pPr marL="342900" indent="-342900">
              <a:buFont typeface="+mj-lt"/>
              <a:buAutoNum type="arabicPeriod"/>
            </a:pPr>
            <a:r>
              <a:rPr lang="en-GB" dirty="0"/>
              <a:t>Fuse left on each bomb</a:t>
            </a:r>
          </a:p>
          <a:p>
            <a:pPr lvl="1"/>
            <a:r>
              <a:rPr lang="en-GB" dirty="0" err="1"/>
              <a:t>secondsLeft</a:t>
            </a:r>
            <a:r>
              <a:rPr lang="en-GB" dirty="0"/>
              <a:t>(float)</a:t>
            </a:r>
          </a:p>
          <a:p>
            <a:pPr marL="342900" indent="-342900">
              <a:buFont typeface="+mj-lt"/>
              <a:buAutoNum type="arabicPeriod"/>
            </a:pPr>
            <a:r>
              <a:rPr lang="en-GB" dirty="0"/>
              <a:t>Scores for each player</a:t>
            </a:r>
          </a:p>
          <a:p>
            <a:pPr lvl="1"/>
            <a:r>
              <a:rPr lang="en-GB" dirty="0"/>
              <a:t>kills(</a:t>
            </a:r>
            <a:r>
              <a:rPr lang="en-GB" dirty="0" err="1"/>
              <a:t>int</a:t>
            </a:r>
            <a:r>
              <a:rPr lang="en-GB" dirty="0"/>
              <a:t>)</a:t>
            </a:r>
          </a:p>
          <a:p>
            <a:pPr lvl="1"/>
            <a:r>
              <a:rPr lang="en-GB" dirty="0"/>
              <a:t>deaths(</a:t>
            </a:r>
            <a:r>
              <a:rPr lang="en-GB" dirty="0" err="1"/>
              <a:t>int</a:t>
            </a:r>
            <a:r>
              <a:rPr lang="en-GB" dirty="0"/>
              <a:t>)</a:t>
            </a:r>
          </a:p>
        </p:txBody>
      </p:sp>
      <p:sp>
        <p:nvSpPr>
          <p:cNvPr id="11" name="Rounded Rectangle 27"/>
          <p:cNvSpPr/>
          <p:nvPr/>
        </p:nvSpPr>
        <p:spPr>
          <a:xfrm>
            <a:off x="7477124" y="409580"/>
            <a:ext cx="3597276"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CellPosition</a:t>
            </a:r>
            <a:endParaRPr lang="en-GB" dirty="0"/>
          </a:p>
          <a:p>
            <a:pPr algn="ctr"/>
            <a:r>
              <a:rPr lang="en-GB" dirty="0"/>
              <a:t>x (</a:t>
            </a:r>
            <a:r>
              <a:rPr lang="en-GB" dirty="0" err="1"/>
              <a:t>int</a:t>
            </a:r>
            <a:r>
              <a:rPr lang="en-GB" dirty="0"/>
              <a:t>), y (</a:t>
            </a:r>
            <a:r>
              <a:rPr lang="en-GB" dirty="0" err="1"/>
              <a:t>int</a:t>
            </a:r>
            <a:r>
              <a:rPr lang="en-GB" dirty="0"/>
              <a:t>)</a:t>
            </a:r>
          </a:p>
        </p:txBody>
      </p:sp>
      <p:sp>
        <p:nvSpPr>
          <p:cNvPr id="12" name="Rounded Rectangle 27"/>
          <p:cNvSpPr/>
          <p:nvPr/>
        </p:nvSpPr>
        <p:spPr>
          <a:xfrm>
            <a:off x="7477124" y="1539880"/>
            <a:ext cx="3597276"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ScreenPosition</a:t>
            </a:r>
            <a:endParaRPr lang="en-GB" dirty="0"/>
          </a:p>
          <a:p>
            <a:pPr algn="ctr"/>
            <a:r>
              <a:rPr lang="en-GB" dirty="0"/>
              <a:t>x (</a:t>
            </a:r>
            <a:r>
              <a:rPr lang="en-GB" dirty="0" err="1"/>
              <a:t>int</a:t>
            </a:r>
            <a:r>
              <a:rPr lang="en-GB" dirty="0"/>
              <a:t>), y (</a:t>
            </a:r>
            <a:r>
              <a:rPr lang="en-GB" dirty="0" err="1"/>
              <a:t>int</a:t>
            </a:r>
            <a:r>
              <a:rPr lang="en-GB" dirty="0"/>
              <a:t>)</a:t>
            </a:r>
          </a:p>
        </p:txBody>
      </p:sp>
      <p:sp>
        <p:nvSpPr>
          <p:cNvPr id="13" name="Rounded Rectangle 27"/>
          <p:cNvSpPr/>
          <p:nvPr/>
        </p:nvSpPr>
        <p:spPr>
          <a:xfrm>
            <a:off x="7477124" y="2670180"/>
            <a:ext cx="3597276"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TimedEffect</a:t>
            </a:r>
            <a:endParaRPr lang="en-GB" dirty="0"/>
          </a:p>
          <a:p>
            <a:pPr algn="ctr"/>
            <a:r>
              <a:rPr lang="en-GB" dirty="0" err="1"/>
              <a:t>timeRemaining</a:t>
            </a:r>
            <a:r>
              <a:rPr lang="en-GB" dirty="0"/>
              <a:t> (float), </a:t>
            </a:r>
          </a:p>
          <a:p>
            <a:pPr algn="ctr"/>
            <a:r>
              <a:rPr lang="en-GB" dirty="0" err="1"/>
              <a:t>effectType</a:t>
            </a:r>
            <a:r>
              <a:rPr lang="en-GB" dirty="0"/>
              <a:t> (</a:t>
            </a:r>
            <a:r>
              <a:rPr lang="en-GB" dirty="0" err="1"/>
              <a:t>enum</a:t>
            </a:r>
            <a:r>
              <a:rPr lang="en-GB" dirty="0"/>
              <a:t>)</a:t>
            </a:r>
          </a:p>
        </p:txBody>
      </p:sp>
      <p:sp>
        <p:nvSpPr>
          <p:cNvPr id="14" name="Rounded Rectangle 27"/>
          <p:cNvSpPr/>
          <p:nvPr/>
        </p:nvSpPr>
        <p:spPr>
          <a:xfrm>
            <a:off x="7477124" y="3800480"/>
            <a:ext cx="3597276" cy="25876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Explosion</a:t>
            </a:r>
            <a:br>
              <a:rPr lang="en-GB" dirty="0"/>
            </a:br>
            <a:r>
              <a:rPr lang="en-GB" dirty="0"/>
              <a:t>distance(</a:t>
            </a:r>
            <a:r>
              <a:rPr lang="en-GB" dirty="0" err="1"/>
              <a:t>int</a:t>
            </a:r>
            <a:r>
              <a:rPr lang="en-GB" dirty="0"/>
              <a:t>), </a:t>
            </a:r>
            <a:r>
              <a:rPr lang="en-GB" dirty="0" err="1"/>
              <a:t>affectSolids</a:t>
            </a:r>
            <a:r>
              <a:rPr lang="en-GB" dirty="0"/>
              <a:t>(Boolean), </a:t>
            </a:r>
            <a:r>
              <a:rPr lang="en-GB" dirty="0" err="1"/>
              <a:t>affectsSofts</a:t>
            </a:r>
            <a:r>
              <a:rPr lang="en-GB" dirty="0"/>
              <a:t>(Boolean), </a:t>
            </a:r>
            <a:r>
              <a:rPr lang="en-GB" dirty="0" err="1"/>
              <a:t>affectsPlayers</a:t>
            </a:r>
            <a:r>
              <a:rPr lang="en-GB" dirty="0"/>
              <a:t>(Boolean), </a:t>
            </a:r>
            <a:r>
              <a:rPr lang="en-GB" dirty="0" err="1"/>
              <a:t>penetratesSolids</a:t>
            </a:r>
            <a:r>
              <a:rPr lang="en-GB" dirty="0"/>
              <a:t>(Boolean), </a:t>
            </a:r>
            <a:r>
              <a:rPr lang="en-GB" dirty="0" err="1"/>
              <a:t>penetratesSofts</a:t>
            </a:r>
            <a:r>
              <a:rPr lang="en-GB" dirty="0"/>
              <a:t>(Boolean),</a:t>
            </a:r>
          </a:p>
          <a:p>
            <a:pPr algn="ctr"/>
            <a:r>
              <a:rPr lang="en-GB" dirty="0" err="1"/>
              <a:t>penetratesPlayers</a:t>
            </a:r>
            <a:r>
              <a:rPr lang="en-GB" dirty="0"/>
              <a:t>(Boolean),</a:t>
            </a:r>
          </a:p>
          <a:p>
            <a:pPr algn="ctr"/>
            <a:r>
              <a:rPr lang="en-GB" dirty="0"/>
              <a:t>damage(</a:t>
            </a:r>
            <a:r>
              <a:rPr lang="en-GB" dirty="0" err="1"/>
              <a:t>int</a:t>
            </a:r>
            <a:r>
              <a:rPr lang="en-GB" dirty="0"/>
              <a:t>) </a:t>
            </a:r>
          </a:p>
        </p:txBody>
      </p:sp>
    </p:spTree>
    <p:extLst>
      <p:ext uri="{BB962C8B-B14F-4D97-AF65-F5344CB8AC3E}">
        <p14:creationId xmlns:p14="http://schemas.microsoft.com/office/powerpoint/2010/main" val="31899144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bg/>
                                          </p:spTgt>
                                        </p:tgtEl>
                                        <p:attrNameLst>
                                          <p:attrName>style.visibility</p:attrName>
                                        </p:attrNameLst>
                                      </p:cBhvr>
                                      <p:to>
                                        <p:strVal val="visible"/>
                                      </p:to>
                                    </p:set>
                                    <p:animEffect transition="in" filter="fade">
                                      <p:cBhvr>
                                        <p:cTn id="7" dur="500"/>
                                        <p:tgtEl>
                                          <p:spTgt spid="7">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fade">
                                      <p:cBhvr>
                                        <p:cTn id="15" dur="500"/>
                                        <p:tgtEl>
                                          <p:spTgt spid="7">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xEl>
                                              <p:pRg st="2" end="2"/>
                                            </p:txEl>
                                          </p:spTgt>
                                        </p:tgtEl>
                                        <p:attrNameLst>
                                          <p:attrName>style.visibility</p:attrName>
                                        </p:attrNameLst>
                                      </p:cBhvr>
                                      <p:to>
                                        <p:strVal val="visible"/>
                                      </p:to>
                                    </p:set>
                                    <p:animEffect transition="in" filter="fade">
                                      <p:cBhvr>
                                        <p:cTn id="18" dur="500"/>
                                        <p:tgtEl>
                                          <p:spTgt spid="7">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
                                            <p:txEl>
                                              <p:pRg st="3" end="3"/>
                                            </p:txEl>
                                          </p:spTgt>
                                        </p:tgtEl>
                                        <p:attrNameLst>
                                          <p:attrName>style.visibility</p:attrName>
                                        </p:attrNameLst>
                                      </p:cBhvr>
                                      <p:to>
                                        <p:strVal val="visible"/>
                                      </p:to>
                                    </p:set>
                                    <p:animEffect transition="in" filter="fade">
                                      <p:cBhvr>
                                        <p:cTn id="23" dur="500"/>
                                        <p:tgtEl>
                                          <p:spTgt spid="7">
                                            <p:txEl>
                                              <p:pRg st="3" end="3"/>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
                                            <p:txEl>
                                              <p:pRg st="4" end="4"/>
                                            </p:txEl>
                                          </p:spTgt>
                                        </p:tgtEl>
                                        <p:attrNameLst>
                                          <p:attrName>style.visibility</p:attrName>
                                        </p:attrNameLst>
                                      </p:cBhvr>
                                      <p:to>
                                        <p:strVal val="visible"/>
                                      </p:to>
                                    </p:set>
                                    <p:animEffect transition="in" filter="fade">
                                      <p:cBhvr>
                                        <p:cTn id="26" dur="500"/>
                                        <p:tgtEl>
                                          <p:spTgt spid="7">
                                            <p:txEl>
                                              <p:pRg st="4" end="4"/>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7">
                                            <p:txEl>
                                              <p:pRg st="5" end="5"/>
                                            </p:txEl>
                                          </p:spTgt>
                                        </p:tgtEl>
                                        <p:attrNameLst>
                                          <p:attrName>style.visibility</p:attrName>
                                        </p:attrNameLst>
                                      </p:cBhvr>
                                      <p:to>
                                        <p:strVal val="visible"/>
                                      </p:to>
                                    </p:set>
                                    <p:animEffect transition="in" filter="fade">
                                      <p:cBhvr>
                                        <p:cTn id="29" dur="500"/>
                                        <p:tgtEl>
                                          <p:spTgt spid="7">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7">
                                            <p:txEl>
                                              <p:pRg st="6" end="6"/>
                                            </p:txEl>
                                          </p:spTgt>
                                        </p:tgtEl>
                                        <p:attrNameLst>
                                          <p:attrName>style.visibility</p:attrName>
                                        </p:attrNameLst>
                                      </p:cBhvr>
                                      <p:to>
                                        <p:strVal val="visible"/>
                                      </p:to>
                                    </p:set>
                                    <p:animEffect transition="in" filter="fade">
                                      <p:cBhvr>
                                        <p:cTn id="34" dur="500"/>
                                        <p:tgtEl>
                                          <p:spTgt spid="7">
                                            <p:txEl>
                                              <p:pRg st="6" end="6"/>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
                                            <p:txEl>
                                              <p:pRg st="7" end="7"/>
                                            </p:txEl>
                                          </p:spTgt>
                                        </p:tgtEl>
                                        <p:attrNameLst>
                                          <p:attrName>style.visibility</p:attrName>
                                        </p:attrNameLst>
                                      </p:cBhvr>
                                      <p:to>
                                        <p:strVal val="visible"/>
                                      </p:to>
                                    </p:set>
                                    <p:animEffect transition="in" filter="fade">
                                      <p:cBhvr>
                                        <p:cTn id="37" dur="500"/>
                                        <p:tgtEl>
                                          <p:spTgt spid="7">
                                            <p:txEl>
                                              <p:pRg st="7" end="7"/>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
                                            <p:txEl>
                                              <p:pRg st="8" end="8"/>
                                            </p:txEl>
                                          </p:spTgt>
                                        </p:tgtEl>
                                        <p:attrNameLst>
                                          <p:attrName>style.visibility</p:attrName>
                                        </p:attrNameLst>
                                      </p:cBhvr>
                                      <p:to>
                                        <p:strVal val="visible"/>
                                      </p:to>
                                    </p:set>
                                    <p:animEffect transition="in" filter="fade">
                                      <p:cBhvr>
                                        <p:cTn id="40" dur="500"/>
                                        <p:tgtEl>
                                          <p:spTgt spid="7">
                                            <p:txEl>
                                              <p:pRg st="8" end="8"/>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7">
                                            <p:txEl>
                                              <p:pRg st="9" end="9"/>
                                            </p:txEl>
                                          </p:spTgt>
                                        </p:tgtEl>
                                        <p:attrNameLst>
                                          <p:attrName>style.visibility</p:attrName>
                                        </p:attrNameLst>
                                      </p:cBhvr>
                                      <p:to>
                                        <p:strVal val="visible"/>
                                      </p:to>
                                    </p:set>
                                    <p:animEffect transition="in" filter="fade">
                                      <p:cBhvr>
                                        <p:cTn id="45" dur="500"/>
                                        <p:tgtEl>
                                          <p:spTgt spid="7">
                                            <p:txEl>
                                              <p:pRg st="9" end="9"/>
                                            </p:txEl>
                                          </p:spTgt>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7">
                                            <p:txEl>
                                              <p:pRg st="10" end="10"/>
                                            </p:txEl>
                                          </p:spTgt>
                                        </p:tgtEl>
                                        <p:attrNameLst>
                                          <p:attrName>style.visibility</p:attrName>
                                        </p:attrNameLst>
                                      </p:cBhvr>
                                      <p:to>
                                        <p:strVal val="visible"/>
                                      </p:to>
                                    </p:set>
                                    <p:animEffect transition="in" filter="fade">
                                      <p:cBhvr>
                                        <p:cTn id="48" dur="500"/>
                                        <p:tgtEl>
                                          <p:spTgt spid="7">
                                            <p:txEl>
                                              <p:pRg st="10" end="1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7">
                                            <p:txEl>
                                              <p:pRg st="11" end="11"/>
                                            </p:txEl>
                                          </p:spTgt>
                                        </p:tgtEl>
                                        <p:attrNameLst>
                                          <p:attrName>style.visibility</p:attrName>
                                        </p:attrNameLst>
                                      </p:cBhvr>
                                      <p:to>
                                        <p:strVal val="visible"/>
                                      </p:to>
                                    </p:set>
                                    <p:animEffect transition="in" filter="fade">
                                      <p:cBhvr>
                                        <p:cTn id="53" dur="500"/>
                                        <p:tgtEl>
                                          <p:spTgt spid="7">
                                            <p:txEl>
                                              <p:pRg st="11" end="11"/>
                                            </p:txEl>
                                          </p:spTgt>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7">
                                            <p:txEl>
                                              <p:pRg st="12" end="12"/>
                                            </p:txEl>
                                          </p:spTgt>
                                        </p:tgtEl>
                                        <p:attrNameLst>
                                          <p:attrName>style.visibility</p:attrName>
                                        </p:attrNameLst>
                                      </p:cBhvr>
                                      <p:to>
                                        <p:strVal val="visible"/>
                                      </p:to>
                                    </p:set>
                                    <p:animEffect transition="in" filter="fade">
                                      <p:cBhvr>
                                        <p:cTn id="56" dur="500"/>
                                        <p:tgtEl>
                                          <p:spTgt spid="7">
                                            <p:txEl>
                                              <p:pRg st="12" end="12"/>
                                            </p:txEl>
                                          </p:spTgt>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7">
                                            <p:txEl>
                                              <p:pRg st="13" end="13"/>
                                            </p:txEl>
                                          </p:spTgt>
                                        </p:tgtEl>
                                        <p:attrNameLst>
                                          <p:attrName>style.visibility</p:attrName>
                                        </p:attrNameLst>
                                      </p:cBhvr>
                                      <p:to>
                                        <p:strVal val="visible"/>
                                      </p:to>
                                    </p:set>
                                    <p:animEffect transition="in" filter="fade">
                                      <p:cBhvr>
                                        <p:cTn id="59" dur="500"/>
                                        <p:tgtEl>
                                          <p:spTgt spid="7">
                                            <p:txEl>
                                              <p:pRg st="13" end="13"/>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fade">
                                      <p:cBhvr>
                                        <p:cTn id="64" dur="500"/>
                                        <p:tgtEl>
                                          <p:spTgt spid="11"/>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12"/>
                                        </p:tgtEl>
                                        <p:attrNameLst>
                                          <p:attrName>style.visibility</p:attrName>
                                        </p:attrNameLst>
                                      </p:cBhvr>
                                      <p:to>
                                        <p:strVal val="visible"/>
                                      </p:to>
                                    </p:set>
                                    <p:animEffect transition="in" filter="fade">
                                      <p:cBhvr>
                                        <p:cTn id="69" dur="500"/>
                                        <p:tgtEl>
                                          <p:spTgt spid="12"/>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fade">
                                      <p:cBhvr>
                                        <p:cTn id="74" dur="500"/>
                                        <p:tgtEl>
                                          <p:spTgt spid="13"/>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fade">
                                      <p:cBhvr>
                                        <p:cTn id="7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bldP spid="11" grpId="0" animBg="1"/>
      <p:bldP spid="12" grpId="0" animBg="1"/>
      <p:bldP spid="13"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mage result for bomberman"/>
          <p:cNvPicPr>
            <a:picLocks noChangeAspect="1" noChangeArrowheads="1"/>
          </p:cNvPicPr>
          <p:nvPr/>
        </p:nvPicPr>
        <p:blipFill rotWithShape="1">
          <a:blip r:embed="rId3">
            <a:extLst>
              <a:ext uri="{28A0092B-C50C-407E-A947-70E740481C1C}">
                <a14:useLocalDpi xmlns:a14="http://schemas.microsoft.com/office/drawing/2010/main" val="0"/>
              </a:ext>
            </a:extLst>
          </a:blip>
          <a:srcRect t="17398" b="7602"/>
          <a:stretch/>
        </p:blipFill>
        <p:spPr bwMode="auto">
          <a:xfrm>
            <a:off x="0" y="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27"/>
          <p:cNvSpPr/>
          <p:nvPr/>
        </p:nvSpPr>
        <p:spPr>
          <a:xfrm>
            <a:off x="962024" y="358780"/>
            <a:ext cx="2987676" cy="1038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Spreadable</a:t>
            </a:r>
          </a:p>
          <a:p>
            <a:pPr algn="ctr"/>
            <a:r>
              <a:rPr lang="en-GB" dirty="0"/>
              <a:t>depth(</a:t>
            </a:r>
            <a:r>
              <a:rPr lang="en-GB" dirty="0" err="1"/>
              <a:t>int</a:t>
            </a:r>
            <a:r>
              <a:rPr lang="en-GB" dirty="0"/>
              <a:t>)</a:t>
            </a:r>
          </a:p>
          <a:p>
            <a:pPr algn="ctr"/>
            <a:r>
              <a:rPr lang="en-GB" dirty="0" err="1"/>
              <a:t>spreadPattern</a:t>
            </a:r>
            <a:r>
              <a:rPr lang="en-GB" dirty="0"/>
              <a:t>(</a:t>
            </a:r>
            <a:r>
              <a:rPr lang="en-GB" dirty="0" err="1"/>
              <a:t>enum</a:t>
            </a:r>
            <a:r>
              <a:rPr lang="en-GB" dirty="0"/>
              <a:t>)</a:t>
            </a:r>
          </a:p>
        </p:txBody>
      </p:sp>
      <p:sp>
        <p:nvSpPr>
          <p:cNvPr id="9" name="Rounded Rectangle 27"/>
          <p:cNvSpPr/>
          <p:nvPr/>
        </p:nvSpPr>
        <p:spPr>
          <a:xfrm>
            <a:off x="962024" y="1755780"/>
            <a:ext cx="2987676" cy="784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Damager</a:t>
            </a:r>
          </a:p>
          <a:p>
            <a:pPr algn="ctr"/>
            <a:r>
              <a:rPr lang="en-GB" dirty="0" err="1"/>
              <a:t>inflictedDamage</a:t>
            </a:r>
            <a:r>
              <a:rPr lang="en-GB" dirty="0"/>
              <a:t>(</a:t>
            </a:r>
            <a:r>
              <a:rPr lang="en-GB" dirty="0" err="1"/>
              <a:t>int</a:t>
            </a:r>
            <a:r>
              <a:rPr lang="en-GB" dirty="0"/>
              <a:t>)</a:t>
            </a:r>
          </a:p>
        </p:txBody>
      </p:sp>
      <p:sp>
        <p:nvSpPr>
          <p:cNvPr id="15" name="Rounded Rectangle 27"/>
          <p:cNvSpPr/>
          <p:nvPr/>
        </p:nvSpPr>
        <p:spPr>
          <a:xfrm>
            <a:off x="962024" y="2898780"/>
            <a:ext cx="2987676"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CellPosition</a:t>
            </a:r>
            <a:endParaRPr lang="en-GB" dirty="0"/>
          </a:p>
          <a:p>
            <a:pPr algn="ctr"/>
            <a:r>
              <a:rPr lang="en-GB" dirty="0"/>
              <a:t>x (</a:t>
            </a:r>
            <a:r>
              <a:rPr lang="en-GB" dirty="0" err="1"/>
              <a:t>int</a:t>
            </a:r>
            <a:r>
              <a:rPr lang="en-GB" dirty="0"/>
              <a:t>), y (</a:t>
            </a:r>
            <a:r>
              <a:rPr lang="en-GB" dirty="0" err="1"/>
              <a:t>int</a:t>
            </a:r>
            <a:r>
              <a:rPr lang="en-GB" dirty="0"/>
              <a:t>)</a:t>
            </a:r>
          </a:p>
        </p:txBody>
      </p:sp>
      <p:sp>
        <p:nvSpPr>
          <p:cNvPr id="16" name="Rounded Rectangle 27"/>
          <p:cNvSpPr/>
          <p:nvPr/>
        </p:nvSpPr>
        <p:spPr>
          <a:xfrm>
            <a:off x="962024" y="4029080"/>
            <a:ext cx="2987676"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ScreenPosition</a:t>
            </a:r>
            <a:endParaRPr lang="en-GB" dirty="0"/>
          </a:p>
          <a:p>
            <a:pPr algn="ctr"/>
            <a:r>
              <a:rPr lang="en-GB" dirty="0"/>
              <a:t>x (</a:t>
            </a:r>
            <a:r>
              <a:rPr lang="en-GB" dirty="0" err="1"/>
              <a:t>int</a:t>
            </a:r>
            <a:r>
              <a:rPr lang="en-GB" dirty="0"/>
              <a:t>), y (</a:t>
            </a:r>
            <a:r>
              <a:rPr lang="en-GB" dirty="0" err="1"/>
              <a:t>int</a:t>
            </a:r>
            <a:r>
              <a:rPr lang="en-GB" dirty="0"/>
              <a:t>)</a:t>
            </a:r>
          </a:p>
        </p:txBody>
      </p:sp>
      <p:sp>
        <p:nvSpPr>
          <p:cNvPr id="17" name="Rounded Rectangle 27"/>
          <p:cNvSpPr/>
          <p:nvPr/>
        </p:nvSpPr>
        <p:spPr>
          <a:xfrm>
            <a:off x="962024" y="5159380"/>
            <a:ext cx="2987676"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TimedEffect</a:t>
            </a:r>
            <a:endParaRPr lang="en-GB" dirty="0"/>
          </a:p>
          <a:p>
            <a:pPr algn="ctr"/>
            <a:r>
              <a:rPr lang="en-GB" dirty="0" err="1"/>
              <a:t>timeRemaining</a:t>
            </a:r>
            <a:r>
              <a:rPr lang="en-GB" dirty="0"/>
              <a:t> (float), </a:t>
            </a:r>
          </a:p>
          <a:p>
            <a:pPr algn="ctr"/>
            <a:r>
              <a:rPr lang="en-GB" dirty="0" err="1"/>
              <a:t>effectType</a:t>
            </a:r>
            <a:r>
              <a:rPr lang="en-GB" dirty="0"/>
              <a:t> (</a:t>
            </a:r>
            <a:r>
              <a:rPr lang="en-GB" dirty="0" err="1"/>
              <a:t>enum</a:t>
            </a:r>
            <a:r>
              <a:rPr lang="en-GB" dirty="0"/>
              <a:t>)</a:t>
            </a:r>
          </a:p>
        </p:txBody>
      </p:sp>
      <p:sp>
        <p:nvSpPr>
          <p:cNvPr id="18" name="Rounded Rectangle 27"/>
          <p:cNvSpPr/>
          <p:nvPr/>
        </p:nvSpPr>
        <p:spPr>
          <a:xfrm>
            <a:off x="4683124" y="358780"/>
            <a:ext cx="2987676" cy="1038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Score</a:t>
            </a:r>
          </a:p>
          <a:p>
            <a:pPr algn="ctr"/>
            <a:r>
              <a:rPr lang="en-GB" dirty="0"/>
              <a:t>kills(</a:t>
            </a:r>
            <a:r>
              <a:rPr lang="en-GB" dirty="0" err="1"/>
              <a:t>int</a:t>
            </a:r>
            <a:r>
              <a:rPr lang="en-GB" dirty="0"/>
              <a:t>),</a:t>
            </a:r>
          </a:p>
          <a:p>
            <a:pPr algn="ctr"/>
            <a:r>
              <a:rPr lang="en-GB" dirty="0"/>
              <a:t>deaths(</a:t>
            </a:r>
            <a:r>
              <a:rPr lang="en-GB" dirty="0" err="1"/>
              <a:t>int</a:t>
            </a:r>
            <a:r>
              <a:rPr lang="en-GB" dirty="0"/>
              <a:t>)</a:t>
            </a:r>
          </a:p>
        </p:txBody>
      </p:sp>
      <p:sp>
        <p:nvSpPr>
          <p:cNvPr id="19" name="Rounded Rectangle 27"/>
          <p:cNvSpPr/>
          <p:nvPr/>
        </p:nvSpPr>
        <p:spPr>
          <a:xfrm>
            <a:off x="4683124" y="1755780"/>
            <a:ext cx="2987676" cy="784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Destroyable</a:t>
            </a:r>
          </a:p>
          <a:p>
            <a:pPr algn="ctr"/>
            <a:r>
              <a:rPr lang="en-GB" dirty="0" err="1"/>
              <a:t>hitPoints</a:t>
            </a:r>
            <a:r>
              <a:rPr lang="en-GB" dirty="0"/>
              <a:t>(</a:t>
            </a:r>
            <a:r>
              <a:rPr lang="en-GB" dirty="0" err="1"/>
              <a:t>int</a:t>
            </a:r>
            <a:r>
              <a:rPr lang="en-GB" dirty="0"/>
              <a:t>)</a:t>
            </a:r>
          </a:p>
        </p:txBody>
      </p:sp>
      <p:sp>
        <p:nvSpPr>
          <p:cNvPr id="20" name="Rounded Rectangle 27"/>
          <p:cNvSpPr/>
          <p:nvPr/>
        </p:nvSpPr>
        <p:spPr>
          <a:xfrm>
            <a:off x="4683124" y="2898780"/>
            <a:ext cx="2987676"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Collideable</a:t>
            </a:r>
            <a:endParaRPr lang="en-GB" dirty="0"/>
          </a:p>
          <a:p>
            <a:pPr algn="ctr"/>
            <a:r>
              <a:rPr lang="en-GB" dirty="0"/>
              <a:t>height(</a:t>
            </a:r>
            <a:r>
              <a:rPr lang="en-GB" dirty="0" err="1"/>
              <a:t>int</a:t>
            </a:r>
            <a:r>
              <a:rPr lang="en-GB" dirty="0"/>
              <a:t>)</a:t>
            </a:r>
          </a:p>
        </p:txBody>
      </p:sp>
      <p:sp>
        <p:nvSpPr>
          <p:cNvPr id="21" name="Rounded Rectangle 27"/>
          <p:cNvSpPr/>
          <p:nvPr/>
        </p:nvSpPr>
        <p:spPr>
          <a:xfrm>
            <a:off x="4683124" y="4029080"/>
            <a:ext cx="2987676" cy="14446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BombLayer</a:t>
            </a:r>
            <a:endParaRPr lang="en-GB" dirty="0"/>
          </a:p>
          <a:p>
            <a:pPr algn="ctr"/>
            <a:r>
              <a:rPr lang="en-GB" dirty="0"/>
              <a:t>spread(</a:t>
            </a:r>
            <a:r>
              <a:rPr lang="en-GB" dirty="0" err="1"/>
              <a:t>int</a:t>
            </a:r>
            <a:r>
              <a:rPr lang="en-GB" dirty="0"/>
              <a:t>), </a:t>
            </a:r>
            <a:br>
              <a:rPr lang="en-GB" dirty="0"/>
            </a:br>
            <a:r>
              <a:rPr lang="en-GB" dirty="0"/>
              <a:t>depth(</a:t>
            </a:r>
            <a:r>
              <a:rPr lang="en-GB" dirty="0" err="1"/>
              <a:t>int</a:t>
            </a:r>
            <a:r>
              <a:rPr lang="en-GB" dirty="0"/>
              <a:t>), </a:t>
            </a:r>
            <a:br>
              <a:rPr lang="en-GB" dirty="0"/>
            </a:br>
            <a:r>
              <a:rPr lang="en-GB" dirty="0"/>
              <a:t>damage(</a:t>
            </a:r>
            <a:r>
              <a:rPr lang="en-GB" dirty="0" err="1"/>
              <a:t>int</a:t>
            </a:r>
            <a:r>
              <a:rPr lang="en-GB" dirty="0"/>
              <a:t>)</a:t>
            </a:r>
          </a:p>
        </p:txBody>
      </p:sp>
      <p:sp>
        <p:nvSpPr>
          <p:cNvPr id="23" name="Rounded Rectangle 27"/>
          <p:cNvSpPr/>
          <p:nvPr/>
        </p:nvSpPr>
        <p:spPr>
          <a:xfrm>
            <a:off x="8404224" y="358780"/>
            <a:ext cx="2987676" cy="1038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Teleport</a:t>
            </a:r>
          </a:p>
          <a:p>
            <a:pPr algn="ctr"/>
            <a:r>
              <a:rPr lang="en-GB" dirty="0" err="1"/>
              <a:t>cellsDeltaX</a:t>
            </a:r>
            <a:r>
              <a:rPr lang="en-GB" dirty="0"/>
              <a:t>(</a:t>
            </a:r>
            <a:r>
              <a:rPr lang="en-GB" dirty="0" err="1"/>
              <a:t>int</a:t>
            </a:r>
            <a:r>
              <a:rPr lang="en-GB" dirty="0"/>
              <a:t>),</a:t>
            </a:r>
            <a:br>
              <a:rPr lang="en-GB" dirty="0"/>
            </a:br>
            <a:r>
              <a:rPr lang="en-GB" dirty="0" err="1"/>
              <a:t>cellsDeltaY</a:t>
            </a:r>
            <a:r>
              <a:rPr lang="en-GB" dirty="0"/>
              <a:t>(</a:t>
            </a:r>
            <a:r>
              <a:rPr lang="en-GB" dirty="0" err="1"/>
              <a:t>int</a:t>
            </a:r>
            <a:r>
              <a:rPr lang="en-GB" dirty="0"/>
              <a:t>)</a:t>
            </a:r>
          </a:p>
        </p:txBody>
      </p:sp>
      <p:sp>
        <p:nvSpPr>
          <p:cNvPr id="24" name="Rounded Rectangle 27"/>
          <p:cNvSpPr/>
          <p:nvPr/>
        </p:nvSpPr>
        <p:spPr>
          <a:xfrm>
            <a:off x="8404224" y="1755780"/>
            <a:ext cx="2987676" cy="1038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PowerupPlayer</a:t>
            </a:r>
            <a:br>
              <a:rPr lang="en-GB" dirty="0"/>
            </a:br>
            <a:r>
              <a:rPr lang="en-GB" dirty="0" err="1"/>
              <a:t>addsFeature</a:t>
            </a:r>
            <a:r>
              <a:rPr lang="en-GB" dirty="0"/>
              <a:t>(</a:t>
            </a:r>
            <a:r>
              <a:rPr lang="en-GB" dirty="0" err="1"/>
              <a:t>enum</a:t>
            </a:r>
            <a:r>
              <a:rPr lang="en-GB" dirty="0"/>
              <a:t>),</a:t>
            </a:r>
            <a:br>
              <a:rPr lang="en-GB" dirty="0"/>
            </a:br>
            <a:r>
              <a:rPr lang="en-GB" dirty="0"/>
              <a:t>amount(</a:t>
            </a:r>
            <a:r>
              <a:rPr lang="en-GB" dirty="0" err="1"/>
              <a:t>int</a:t>
            </a:r>
            <a:r>
              <a:rPr lang="en-GB" dirty="0"/>
              <a:t>)</a:t>
            </a:r>
          </a:p>
        </p:txBody>
      </p:sp>
    </p:spTree>
    <p:extLst>
      <p:ext uri="{BB962C8B-B14F-4D97-AF65-F5344CB8AC3E}">
        <p14:creationId xmlns:p14="http://schemas.microsoft.com/office/powerpoint/2010/main" val="31045329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5" grpId="0" animBg="1"/>
      <p:bldP spid="16" grpId="0" animBg="1"/>
      <p:bldP spid="17" grpId="0" animBg="1"/>
      <p:bldP spid="18" grpId="0" animBg="1"/>
      <p:bldP spid="19" grpId="0" animBg="1"/>
      <p:bldP spid="20" grpId="0" animBg="1"/>
      <p:bldP spid="21" grpId="0" animBg="1"/>
      <p:bldP spid="23" grpId="0" animBg="1"/>
      <p:bldP spid="2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po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57401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po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le 27"/>
          <p:cNvSpPr/>
          <p:nvPr/>
        </p:nvSpPr>
        <p:spPr>
          <a:xfrm>
            <a:off x="441324" y="2387610"/>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Player Controllable</a:t>
            </a:r>
          </a:p>
        </p:txBody>
      </p:sp>
      <p:sp>
        <p:nvSpPr>
          <p:cNvPr id="4" name="Rounded Rectangle 27"/>
          <p:cNvSpPr/>
          <p:nvPr/>
        </p:nvSpPr>
        <p:spPr>
          <a:xfrm>
            <a:off x="2778124" y="2387610"/>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Position</a:t>
            </a:r>
          </a:p>
        </p:txBody>
      </p:sp>
      <p:sp>
        <p:nvSpPr>
          <p:cNvPr id="5" name="Rounded Rectangle 27"/>
          <p:cNvSpPr/>
          <p:nvPr/>
        </p:nvSpPr>
        <p:spPr>
          <a:xfrm>
            <a:off x="5114924" y="2387610"/>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Sprite</a:t>
            </a:r>
          </a:p>
        </p:txBody>
      </p:sp>
      <p:sp>
        <p:nvSpPr>
          <p:cNvPr id="6" name="Rounded Rectangle 27"/>
          <p:cNvSpPr/>
          <p:nvPr/>
        </p:nvSpPr>
        <p:spPr>
          <a:xfrm>
            <a:off x="7451724" y="2387610"/>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Box Collider</a:t>
            </a:r>
          </a:p>
        </p:txBody>
      </p:sp>
      <p:sp>
        <p:nvSpPr>
          <p:cNvPr id="7" name="Rounded Rectangle 27"/>
          <p:cNvSpPr/>
          <p:nvPr/>
        </p:nvSpPr>
        <p:spPr>
          <a:xfrm>
            <a:off x="9788524" y="2387610"/>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Score</a:t>
            </a:r>
          </a:p>
        </p:txBody>
      </p:sp>
      <p:sp>
        <p:nvSpPr>
          <p:cNvPr id="8" name="Rounded Rectangle 27"/>
          <p:cNvSpPr/>
          <p:nvPr/>
        </p:nvSpPr>
        <p:spPr>
          <a:xfrm>
            <a:off x="3154465" y="1001720"/>
            <a:ext cx="6019593" cy="649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Paddle</a:t>
            </a:r>
          </a:p>
        </p:txBody>
      </p:sp>
      <p:sp>
        <p:nvSpPr>
          <p:cNvPr id="9" name="Rounded Rectangle 27"/>
          <p:cNvSpPr/>
          <p:nvPr/>
        </p:nvSpPr>
        <p:spPr>
          <a:xfrm>
            <a:off x="3154464" y="3935420"/>
            <a:ext cx="6019593" cy="649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Ball</a:t>
            </a:r>
          </a:p>
        </p:txBody>
      </p:sp>
      <p:sp>
        <p:nvSpPr>
          <p:cNvPr id="10" name="Rounded Rectangle 27"/>
          <p:cNvSpPr/>
          <p:nvPr/>
        </p:nvSpPr>
        <p:spPr>
          <a:xfrm>
            <a:off x="1490662" y="5305440"/>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Velocity</a:t>
            </a:r>
          </a:p>
        </p:txBody>
      </p:sp>
      <p:sp>
        <p:nvSpPr>
          <p:cNvPr id="11" name="Rounded Rectangle 27"/>
          <p:cNvSpPr/>
          <p:nvPr/>
        </p:nvSpPr>
        <p:spPr>
          <a:xfrm>
            <a:off x="3827462" y="5305440"/>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Position</a:t>
            </a:r>
          </a:p>
        </p:txBody>
      </p:sp>
      <p:sp>
        <p:nvSpPr>
          <p:cNvPr id="12" name="Rounded Rectangle 27"/>
          <p:cNvSpPr/>
          <p:nvPr/>
        </p:nvSpPr>
        <p:spPr>
          <a:xfrm>
            <a:off x="6164262" y="5305440"/>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Sprite</a:t>
            </a:r>
          </a:p>
        </p:txBody>
      </p:sp>
      <p:sp>
        <p:nvSpPr>
          <p:cNvPr id="13" name="Rounded Rectangle 27"/>
          <p:cNvSpPr/>
          <p:nvPr/>
        </p:nvSpPr>
        <p:spPr>
          <a:xfrm>
            <a:off x="8501062" y="5305440"/>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Circle Collider</a:t>
            </a:r>
          </a:p>
        </p:txBody>
      </p:sp>
    </p:spTree>
    <p:extLst>
      <p:ext uri="{BB962C8B-B14F-4D97-AF65-F5344CB8AC3E}">
        <p14:creationId xmlns:p14="http://schemas.microsoft.com/office/powerpoint/2010/main" val="2081030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5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Image result for po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le 27"/>
          <p:cNvSpPr/>
          <p:nvPr/>
        </p:nvSpPr>
        <p:spPr>
          <a:xfrm>
            <a:off x="1536197" y="2447768"/>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Rendering</a:t>
            </a:r>
          </a:p>
        </p:txBody>
      </p:sp>
      <p:sp>
        <p:nvSpPr>
          <p:cNvPr id="4" name="Rounded Rectangle 27"/>
          <p:cNvSpPr/>
          <p:nvPr/>
        </p:nvSpPr>
        <p:spPr>
          <a:xfrm>
            <a:off x="3872997" y="2447768"/>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Collision</a:t>
            </a:r>
          </a:p>
        </p:txBody>
      </p:sp>
      <p:sp>
        <p:nvSpPr>
          <p:cNvPr id="5" name="Rounded Rectangle 27"/>
          <p:cNvSpPr/>
          <p:nvPr/>
        </p:nvSpPr>
        <p:spPr>
          <a:xfrm>
            <a:off x="6209797" y="2447768"/>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Input</a:t>
            </a:r>
          </a:p>
        </p:txBody>
      </p:sp>
      <p:sp>
        <p:nvSpPr>
          <p:cNvPr id="6" name="Rounded Rectangle 27"/>
          <p:cNvSpPr/>
          <p:nvPr/>
        </p:nvSpPr>
        <p:spPr>
          <a:xfrm>
            <a:off x="8546597" y="2447768"/>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AI</a:t>
            </a:r>
          </a:p>
        </p:txBody>
      </p:sp>
      <p:sp>
        <p:nvSpPr>
          <p:cNvPr id="7" name="Rounded Rectangle 27"/>
          <p:cNvSpPr/>
          <p:nvPr/>
        </p:nvSpPr>
        <p:spPr>
          <a:xfrm>
            <a:off x="7190873" y="3424078"/>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Score</a:t>
            </a:r>
          </a:p>
        </p:txBody>
      </p:sp>
      <p:sp>
        <p:nvSpPr>
          <p:cNvPr id="8" name="Rounded Rectangle 27"/>
          <p:cNvSpPr/>
          <p:nvPr/>
        </p:nvSpPr>
        <p:spPr>
          <a:xfrm>
            <a:off x="2823659" y="3489158"/>
            <a:ext cx="2098676" cy="53022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Movement</a:t>
            </a:r>
          </a:p>
        </p:txBody>
      </p:sp>
    </p:spTree>
    <p:extLst>
      <p:ext uri="{BB962C8B-B14F-4D97-AF65-F5344CB8AC3E}">
        <p14:creationId xmlns:p14="http://schemas.microsoft.com/office/powerpoint/2010/main" val="15343202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factory"/>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43385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factory"/>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243958" y="2433271"/>
            <a:ext cx="5704104" cy="2308324"/>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GB" dirty="0" err="1">
                <a:solidFill>
                  <a:srgbClr val="0000FF"/>
                </a:solidFill>
                <a:highlight>
                  <a:srgbClr val="FFFFFF"/>
                </a:highlight>
                <a:latin typeface="Consolas" panose="020B0609020204030204" pitchFamily="49" charset="0"/>
              </a:rPr>
              <a:t>typedef</a:t>
            </a:r>
            <a:r>
              <a:rPr lang="en-GB" dirty="0">
                <a:solidFill>
                  <a:srgbClr val="000000"/>
                </a:solidFill>
                <a:highlight>
                  <a:srgbClr val="FFFFFF"/>
                </a:highlight>
                <a:latin typeface="Consolas" panose="020B0609020204030204" pitchFamily="49" charset="0"/>
              </a:rPr>
              <a:t> </a:t>
            </a:r>
            <a:r>
              <a:rPr lang="en-GB" dirty="0" err="1">
                <a:solidFill>
                  <a:srgbClr val="0000FF"/>
                </a:solidFill>
                <a:highlight>
                  <a:srgbClr val="FFFFFF"/>
                </a:highlight>
                <a:latin typeface="Consolas" panose="020B0609020204030204" pitchFamily="49" charset="0"/>
              </a:rPr>
              <a:t>struct</a:t>
            </a:r>
            <a:endParaRPr lang="en-GB" dirty="0">
              <a:solidFill>
                <a:srgbClr val="000000"/>
              </a:solidFill>
              <a:highlight>
                <a:srgbClr val="FFFFFF"/>
              </a:highlight>
              <a:latin typeface="Consolas" panose="020B0609020204030204" pitchFamily="49" charset="0"/>
            </a:endParaRPr>
          </a:p>
          <a:p>
            <a:r>
              <a:rPr lang="en-GB" dirty="0">
                <a:solidFill>
                  <a:srgbClr val="000000"/>
                </a:solidFill>
                <a:highlight>
                  <a:srgbClr val="FFFFFF"/>
                </a:highlight>
                <a:latin typeface="Consolas" panose="020B0609020204030204" pitchFamily="49" charset="0"/>
              </a:rPr>
              <a:t>{</a:t>
            </a:r>
          </a:p>
          <a:p>
            <a:r>
              <a:rPr lang="en-GB" dirty="0">
                <a:solidFill>
                  <a:srgbClr val="0000FF"/>
                </a:solidFill>
                <a:highlight>
                  <a:srgbClr val="FFFFFF"/>
                </a:highlight>
                <a:latin typeface="Consolas" panose="020B0609020204030204" pitchFamily="49" charset="0"/>
              </a:rPr>
              <a:t>    int</a:t>
            </a:r>
            <a:r>
              <a:rPr lang="en-GB" dirty="0">
                <a:solidFill>
                  <a:srgbClr val="000000"/>
                </a:solidFill>
                <a:highlight>
                  <a:srgbClr val="FFFFFF"/>
                </a:highlight>
                <a:latin typeface="Consolas" panose="020B0609020204030204" pitchFamily="49" charset="0"/>
              </a:rPr>
              <a:t> mask[ENTITY_COUNT];</a:t>
            </a:r>
          </a:p>
          <a:p>
            <a:endParaRPr lang="en-GB" dirty="0">
              <a:solidFill>
                <a:srgbClr val="000000"/>
              </a:solidFill>
              <a:highlight>
                <a:srgbClr val="FFFFFF"/>
              </a:highlight>
              <a:latin typeface="Consolas" panose="020B0609020204030204" pitchFamily="49" charset="0"/>
            </a:endParaRPr>
          </a:p>
          <a:p>
            <a:r>
              <a:rPr lang="en-GB" dirty="0">
                <a:solidFill>
                  <a:srgbClr val="000000"/>
                </a:solidFill>
                <a:highlight>
                  <a:srgbClr val="FFFFFF"/>
                </a:highlight>
                <a:latin typeface="Consolas" panose="020B0609020204030204" pitchFamily="49" charset="0"/>
              </a:rPr>
              <a:t>    Displacement displacement[ENTITY_COUNT];</a:t>
            </a:r>
          </a:p>
          <a:p>
            <a:r>
              <a:rPr lang="en-GB" dirty="0">
                <a:solidFill>
                  <a:srgbClr val="000000"/>
                </a:solidFill>
                <a:highlight>
                  <a:srgbClr val="FFFFFF"/>
                </a:highlight>
                <a:latin typeface="Consolas" panose="020B0609020204030204" pitchFamily="49" charset="0"/>
              </a:rPr>
              <a:t>    Velocity velocity[ENTITY_COUNT];</a:t>
            </a:r>
          </a:p>
          <a:p>
            <a:r>
              <a:rPr lang="en-GB" dirty="0">
                <a:solidFill>
                  <a:srgbClr val="000000"/>
                </a:solidFill>
                <a:highlight>
                  <a:srgbClr val="FFFFFF"/>
                </a:highlight>
                <a:latin typeface="Consolas" panose="020B0609020204030204" pitchFamily="49" charset="0"/>
              </a:rPr>
              <a:t>    Appearance appearance[ENTITY_COUNT];</a:t>
            </a:r>
          </a:p>
          <a:p>
            <a:r>
              <a:rPr lang="en-GB" dirty="0">
                <a:solidFill>
                  <a:srgbClr val="000000"/>
                </a:solidFill>
                <a:highlight>
                  <a:srgbClr val="FFFFFF"/>
                </a:highlight>
                <a:latin typeface="Consolas" panose="020B0609020204030204" pitchFamily="49" charset="0"/>
              </a:rPr>
              <a:t>} </a:t>
            </a:r>
            <a:r>
              <a:rPr lang="en-GB" dirty="0">
                <a:solidFill>
                  <a:srgbClr val="2B91AF"/>
                </a:solidFill>
                <a:highlight>
                  <a:srgbClr val="FFFFFF"/>
                </a:highlight>
                <a:latin typeface="Consolas" panose="020B0609020204030204" pitchFamily="49" charset="0"/>
              </a:rPr>
              <a:t>World</a:t>
            </a:r>
            <a:r>
              <a:rPr lang="en-GB" dirty="0">
                <a:solidFill>
                  <a:srgbClr val="000000"/>
                </a:solidFill>
                <a:highlight>
                  <a:srgbClr val="FFFFFF"/>
                </a:highlight>
                <a:latin typeface="Consolas" panose="020B0609020204030204" pitchFamily="49" charset="0"/>
              </a:rPr>
              <a:t>;</a:t>
            </a:r>
            <a:endParaRPr lang="en-GB" dirty="0"/>
          </a:p>
        </p:txBody>
      </p:sp>
      <p:sp>
        <p:nvSpPr>
          <p:cNvPr id="3" name="Rectangle 2"/>
          <p:cNvSpPr/>
          <p:nvPr/>
        </p:nvSpPr>
        <p:spPr>
          <a:xfrm>
            <a:off x="1262763" y="1740774"/>
            <a:ext cx="9666494" cy="369331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dirty="0">
                <a:solidFill>
                  <a:srgbClr val="0000FF"/>
                </a:solidFill>
                <a:highlight>
                  <a:srgbClr val="FFFFFF"/>
                </a:highlight>
                <a:latin typeface="Consolas" panose="020B0609020204030204" pitchFamily="49" charset="0"/>
              </a:rPr>
              <a:t>unsigned</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int</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createTree</a:t>
            </a:r>
            <a:r>
              <a:rPr lang="en-US" dirty="0">
                <a:solidFill>
                  <a:srgbClr val="000000"/>
                </a:solidFill>
                <a:highlight>
                  <a:srgbClr val="FFFFFF"/>
                </a:highlight>
                <a:latin typeface="Consolas" panose="020B0609020204030204" pitchFamily="49" charset="0"/>
              </a:rPr>
              <a:t>(</a:t>
            </a:r>
            <a:r>
              <a:rPr lang="en-US" dirty="0">
                <a:solidFill>
                  <a:srgbClr val="2B91AF"/>
                </a:solidFill>
                <a:highlight>
                  <a:srgbClr val="FFFFFF"/>
                </a:highlight>
                <a:latin typeface="Consolas" panose="020B0609020204030204" pitchFamily="49" charset="0"/>
              </a:rPr>
              <a:t>World</a:t>
            </a:r>
            <a:r>
              <a:rPr lang="en-US" dirty="0">
                <a:solidFill>
                  <a:srgbClr val="000000"/>
                </a:solidFill>
                <a:highlight>
                  <a:srgbClr val="FFFFFF"/>
                </a:highlight>
                <a:latin typeface="Consolas" panose="020B0609020204030204" pitchFamily="49" charset="0"/>
              </a:rPr>
              <a:t> *</a:t>
            </a:r>
            <a:r>
              <a:rPr lang="en-US" dirty="0">
                <a:solidFill>
                  <a:srgbClr val="808080"/>
                </a:solidFill>
                <a:highlight>
                  <a:srgbClr val="FFFFFF"/>
                </a:highlight>
                <a:latin typeface="Consolas" panose="020B0609020204030204" pitchFamily="49" charset="0"/>
              </a:rPr>
              <a:t>world</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a:t>
            </a:r>
            <a:r>
              <a:rPr lang="en-US" dirty="0">
                <a:solidFill>
                  <a:srgbClr val="808080"/>
                </a:solidFill>
                <a:highlight>
                  <a:srgbClr val="FFFFFF"/>
                </a:highlight>
                <a:latin typeface="Consolas" panose="020B0609020204030204" pitchFamily="49" charset="0"/>
              </a:rPr>
              <a:t>x</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float</a:t>
            </a:r>
            <a:r>
              <a:rPr lang="en-US" dirty="0">
                <a:solidFill>
                  <a:srgbClr val="000000"/>
                </a:solidFill>
                <a:highlight>
                  <a:srgbClr val="FFFFFF"/>
                </a:highlight>
                <a:latin typeface="Consolas" panose="020B0609020204030204" pitchFamily="49" charset="0"/>
              </a:rPr>
              <a:t> </a:t>
            </a:r>
            <a:r>
              <a:rPr lang="en-US" dirty="0">
                <a:solidFill>
                  <a:srgbClr val="808080"/>
                </a:solidFill>
                <a:highlight>
                  <a:srgbClr val="FFFFFF"/>
                </a:highlight>
                <a:latin typeface="Consolas" panose="020B0609020204030204" pitchFamily="49" charset="0"/>
              </a:rPr>
              <a:t>y</a:t>
            </a:r>
            <a:r>
              <a:rPr lang="en-US" dirty="0">
                <a:solidFill>
                  <a:srgbClr val="000000"/>
                </a:solidFill>
                <a:highlight>
                  <a:srgbClr val="FFFFFF"/>
                </a:highlight>
                <a:latin typeface="Consolas" panose="020B0609020204030204" pitchFamily="49" charset="0"/>
              </a:rPr>
              <a:t>)</a:t>
            </a:r>
          </a:p>
          <a:p>
            <a:r>
              <a:rPr lang="en-GB" dirty="0">
                <a:solidFill>
                  <a:srgbClr val="000000"/>
                </a:solidFill>
                <a:highlight>
                  <a:srgbClr val="FFFFFF"/>
                </a:highlight>
                <a:latin typeface="Consolas" panose="020B0609020204030204" pitchFamily="49" charset="0"/>
              </a:rPr>
              <a:t>{</a:t>
            </a:r>
          </a:p>
          <a:p>
            <a:r>
              <a:rPr lang="en-GB" dirty="0">
                <a:solidFill>
                  <a:srgbClr val="0000FF"/>
                </a:solidFill>
                <a:highlight>
                  <a:srgbClr val="FFFFFF"/>
                </a:highlight>
                <a:latin typeface="Consolas" panose="020B0609020204030204" pitchFamily="49" charset="0"/>
              </a:rPr>
              <a:t>    unsigned</a:t>
            </a:r>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int</a:t>
            </a:r>
            <a:r>
              <a:rPr lang="en-GB" dirty="0">
                <a:solidFill>
                  <a:srgbClr val="000000"/>
                </a:solidFill>
                <a:highlight>
                  <a:srgbClr val="FFFFFF"/>
                </a:highlight>
                <a:latin typeface="Consolas" panose="020B0609020204030204" pitchFamily="49" charset="0"/>
              </a:rPr>
              <a:t> entity = </a:t>
            </a:r>
            <a:r>
              <a:rPr lang="en-GB" dirty="0" err="1">
                <a:solidFill>
                  <a:srgbClr val="000000"/>
                </a:solidFill>
                <a:highlight>
                  <a:srgbClr val="FFFFFF"/>
                </a:highlight>
                <a:latin typeface="Consolas" panose="020B0609020204030204" pitchFamily="49" charset="0"/>
              </a:rPr>
              <a:t>createEntity</a:t>
            </a:r>
            <a:r>
              <a:rPr lang="en-GB" dirty="0">
                <a:solidFill>
                  <a:srgbClr val="000000"/>
                </a:solidFill>
                <a:highlight>
                  <a:srgbClr val="FFFFFF"/>
                </a:highlight>
                <a:latin typeface="Consolas" panose="020B0609020204030204" pitchFamily="49" charset="0"/>
              </a:rPr>
              <a:t>(</a:t>
            </a:r>
            <a:r>
              <a:rPr lang="en-GB" dirty="0">
                <a:solidFill>
                  <a:srgbClr val="808080"/>
                </a:solidFill>
                <a:highlight>
                  <a:srgbClr val="FFFFFF"/>
                </a:highlight>
                <a:latin typeface="Consolas" panose="020B0609020204030204" pitchFamily="49" charset="0"/>
              </a:rPr>
              <a:t>world</a:t>
            </a:r>
            <a:r>
              <a:rPr lang="en-GB" dirty="0">
                <a:solidFill>
                  <a:srgbClr val="000000"/>
                </a:solidFill>
                <a:highlight>
                  <a:srgbClr val="FFFFFF"/>
                </a:highlight>
                <a:latin typeface="Consolas" panose="020B0609020204030204" pitchFamily="49" charset="0"/>
              </a:rPr>
              <a:t>);</a:t>
            </a:r>
          </a:p>
          <a:p>
            <a:endParaRPr lang="en-GB" dirty="0">
              <a:solidFill>
                <a:srgbClr val="000000"/>
              </a:solidFill>
              <a:highlight>
                <a:srgbClr val="FFFFFF"/>
              </a:highlight>
              <a:latin typeface="Consolas" panose="020B0609020204030204" pitchFamily="49" charset="0"/>
            </a:endParaRPr>
          </a:p>
          <a:p>
            <a:r>
              <a:rPr lang="en-GB" dirty="0">
                <a:solidFill>
                  <a:srgbClr val="808080"/>
                </a:solidFill>
                <a:highlight>
                  <a:srgbClr val="FFFFFF"/>
                </a:highlight>
                <a:latin typeface="Consolas" panose="020B0609020204030204" pitchFamily="49" charset="0"/>
              </a:rPr>
              <a:t>    world</a:t>
            </a:r>
            <a:r>
              <a:rPr lang="en-GB" dirty="0">
                <a:solidFill>
                  <a:srgbClr val="000000"/>
                </a:solidFill>
                <a:highlight>
                  <a:srgbClr val="FFFFFF"/>
                </a:highlight>
                <a:latin typeface="Consolas" panose="020B0609020204030204" pitchFamily="49" charset="0"/>
              </a:rPr>
              <a:t>-&gt;mask[entity] = COMPONENT_DISPLACEMENT | COMPONENT_APPEARANCE;</a:t>
            </a:r>
          </a:p>
          <a:p>
            <a:endParaRPr lang="en-GB" dirty="0">
              <a:solidFill>
                <a:srgbClr val="000000"/>
              </a:solidFill>
              <a:highlight>
                <a:srgbClr val="FFFFFF"/>
              </a:highlight>
              <a:latin typeface="Consolas" panose="020B0609020204030204" pitchFamily="49" charset="0"/>
            </a:endParaRPr>
          </a:p>
          <a:p>
            <a:r>
              <a:rPr lang="en-GB" dirty="0">
                <a:solidFill>
                  <a:srgbClr val="808080"/>
                </a:solidFill>
                <a:highlight>
                  <a:srgbClr val="FFFFFF"/>
                </a:highlight>
                <a:latin typeface="Consolas" panose="020B0609020204030204" pitchFamily="49" charset="0"/>
              </a:rPr>
              <a:t>    world</a:t>
            </a:r>
            <a:r>
              <a:rPr lang="en-GB" dirty="0">
                <a:solidFill>
                  <a:srgbClr val="000000"/>
                </a:solidFill>
                <a:highlight>
                  <a:srgbClr val="FFFFFF"/>
                </a:highlight>
                <a:latin typeface="Consolas" panose="020B0609020204030204" pitchFamily="49" charset="0"/>
              </a:rPr>
              <a:t>-&gt;displacement[entity].x = </a:t>
            </a:r>
            <a:r>
              <a:rPr lang="en-GB" dirty="0">
                <a:solidFill>
                  <a:srgbClr val="808080"/>
                </a:solidFill>
                <a:highlight>
                  <a:srgbClr val="FFFFFF"/>
                </a:highlight>
                <a:latin typeface="Consolas" panose="020B0609020204030204" pitchFamily="49" charset="0"/>
              </a:rPr>
              <a:t>x</a:t>
            </a:r>
            <a:r>
              <a:rPr lang="en-GB" dirty="0">
                <a:solidFill>
                  <a:srgbClr val="000000"/>
                </a:solidFill>
                <a:highlight>
                  <a:srgbClr val="FFFFFF"/>
                </a:highlight>
                <a:latin typeface="Consolas" panose="020B0609020204030204" pitchFamily="49" charset="0"/>
              </a:rPr>
              <a:t>;</a:t>
            </a:r>
          </a:p>
          <a:p>
            <a:r>
              <a:rPr lang="en-GB" dirty="0">
                <a:solidFill>
                  <a:srgbClr val="808080"/>
                </a:solidFill>
                <a:highlight>
                  <a:srgbClr val="FFFFFF"/>
                </a:highlight>
                <a:latin typeface="Consolas" panose="020B0609020204030204" pitchFamily="49" charset="0"/>
              </a:rPr>
              <a:t>    world</a:t>
            </a:r>
            <a:r>
              <a:rPr lang="en-GB" dirty="0">
                <a:solidFill>
                  <a:srgbClr val="000000"/>
                </a:solidFill>
                <a:highlight>
                  <a:srgbClr val="FFFFFF"/>
                </a:highlight>
                <a:latin typeface="Consolas" panose="020B0609020204030204" pitchFamily="49" charset="0"/>
              </a:rPr>
              <a:t>-&gt;displacement[entity].y = </a:t>
            </a:r>
            <a:r>
              <a:rPr lang="en-GB" dirty="0">
                <a:solidFill>
                  <a:srgbClr val="808080"/>
                </a:solidFill>
                <a:highlight>
                  <a:srgbClr val="FFFFFF"/>
                </a:highlight>
                <a:latin typeface="Consolas" panose="020B0609020204030204" pitchFamily="49" charset="0"/>
              </a:rPr>
              <a:t>y</a:t>
            </a:r>
            <a:r>
              <a:rPr lang="en-GB" dirty="0">
                <a:solidFill>
                  <a:srgbClr val="000000"/>
                </a:solidFill>
                <a:highlight>
                  <a:srgbClr val="FFFFFF"/>
                </a:highlight>
                <a:latin typeface="Consolas" panose="020B0609020204030204" pitchFamily="49" charset="0"/>
              </a:rPr>
              <a:t>;</a:t>
            </a:r>
          </a:p>
          <a:p>
            <a:endParaRPr lang="en-GB" dirty="0">
              <a:solidFill>
                <a:srgbClr val="000000"/>
              </a:solidFill>
              <a:highlight>
                <a:srgbClr val="FFFFFF"/>
              </a:highlight>
              <a:latin typeface="Consolas" panose="020B0609020204030204" pitchFamily="49" charset="0"/>
            </a:endParaRPr>
          </a:p>
          <a:p>
            <a:r>
              <a:rPr lang="en-GB" dirty="0">
                <a:solidFill>
                  <a:srgbClr val="808080"/>
                </a:solidFill>
                <a:highlight>
                  <a:srgbClr val="FFFFFF"/>
                </a:highlight>
                <a:latin typeface="Consolas" panose="020B0609020204030204" pitchFamily="49" charset="0"/>
              </a:rPr>
              <a:t>    world</a:t>
            </a:r>
            <a:r>
              <a:rPr lang="en-GB" dirty="0">
                <a:solidFill>
                  <a:srgbClr val="000000"/>
                </a:solidFill>
                <a:highlight>
                  <a:srgbClr val="FFFFFF"/>
                </a:highlight>
                <a:latin typeface="Consolas" panose="020B0609020204030204" pitchFamily="49" charset="0"/>
              </a:rPr>
              <a:t>-&gt;appearance[entity].name = </a:t>
            </a:r>
            <a:r>
              <a:rPr lang="en-GB" dirty="0">
                <a:solidFill>
                  <a:srgbClr val="A31515"/>
                </a:solidFill>
                <a:highlight>
                  <a:srgbClr val="FFFFFF"/>
                </a:highlight>
                <a:latin typeface="Consolas" panose="020B0609020204030204" pitchFamily="49" charset="0"/>
              </a:rPr>
              <a:t>"Tree"</a:t>
            </a:r>
            <a:r>
              <a:rPr lang="en-GB" dirty="0">
                <a:solidFill>
                  <a:srgbClr val="000000"/>
                </a:solidFill>
                <a:highlight>
                  <a:srgbClr val="FFFFFF"/>
                </a:highlight>
                <a:latin typeface="Consolas" panose="020B0609020204030204" pitchFamily="49" charset="0"/>
              </a:rPr>
              <a:t>;</a:t>
            </a:r>
          </a:p>
          <a:p>
            <a:endParaRPr lang="en-GB" dirty="0">
              <a:solidFill>
                <a:srgbClr val="000000"/>
              </a:solidFill>
              <a:highlight>
                <a:srgbClr val="FFFFFF"/>
              </a:highlight>
              <a:latin typeface="Consolas" panose="020B0609020204030204" pitchFamily="49" charset="0"/>
            </a:endParaRPr>
          </a:p>
          <a:p>
            <a:r>
              <a:rPr lang="en-GB" dirty="0">
                <a:solidFill>
                  <a:srgbClr val="0000FF"/>
                </a:solidFill>
                <a:highlight>
                  <a:srgbClr val="FFFFFF"/>
                </a:highlight>
                <a:latin typeface="Consolas" panose="020B0609020204030204" pitchFamily="49" charset="0"/>
              </a:rPr>
              <a:t>    return</a:t>
            </a:r>
            <a:r>
              <a:rPr lang="en-GB" dirty="0">
                <a:solidFill>
                  <a:srgbClr val="000000"/>
                </a:solidFill>
                <a:highlight>
                  <a:srgbClr val="FFFFFF"/>
                </a:highlight>
                <a:latin typeface="Consolas" panose="020B0609020204030204" pitchFamily="49" charset="0"/>
              </a:rPr>
              <a:t>(entity);</a:t>
            </a:r>
          </a:p>
          <a:p>
            <a:r>
              <a:rPr lang="en-GB" dirty="0">
                <a:solidFill>
                  <a:srgbClr val="000000"/>
                </a:solidFill>
                <a:highlight>
                  <a:srgbClr val="FFFFFF"/>
                </a:highlight>
                <a:latin typeface="Consolas" panose="020B0609020204030204" pitchFamily="49" charset="0"/>
              </a:rPr>
              <a:t>}</a:t>
            </a:r>
            <a:endParaRPr lang="en-GB" dirty="0"/>
          </a:p>
        </p:txBody>
      </p:sp>
      <p:sp>
        <p:nvSpPr>
          <p:cNvPr id="5" name="Rectangle 4"/>
          <p:cNvSpPr/>
          <p:nvPr/>
        </p:nvSpPr>
        <p:spPr>
          <a:xfrm>
            <a:off x="1262763" y="335850"/>
            <a:ext cx="9666514" cy="618630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GB" dirty="0">
                <a:solidFill>
                  <a:srgbClr val="808080"/>
                </a:solidFill>
                <a:highlight>
                  <a:srgbClr val="FFFFFF"/>
                </a:highlight>
                <a:latin typeface="Consolas" panose="020B0609020204030204" pitchFamily="49" charset="0"/>
              </a:rPr>
              <a:t>#define</a:t>
            </a:r>
            <a:r>
              <a:rPr lang="en-GB" dirty="0">
                <a:solidFill>
                  <a:srgbClr val="000000"/>
                </a:solidFill>
                <a:highlight>
                  <a:srgbClr val="FFFFFF"/>
                </a:highlight>
                <a:latin typeface="Consolas" panose="020B0609020204030204" pitchFamily="49" charset="0"/>
              </a:rPr>
              <a:t> </a:t>
            </a:r>
            <a:r>
              <a:rPr lang="en-GB" dirty="0">
                <a:solidFill>
                  <a:srgbClr val="6F008A"/>
                </a:solidFill>
                <a:highlight>
                  <a:srgbClr val="FFFFFF"/>
                </a:highlight>
                <a:latin typeface="Consolas" panose="020B0609020204030204" pitchFamily="49" charset="0"/>
              </a:rPr>
              <a:t>MOVEMENT_MASK</a:t>
            </a:r>
            <a:r>
              <a:rPr lang="en-GB" dirty="0">
                <a:solidFill>
                  <a:srgbClr val="000000"/>
                </a:solidFill>
                <a:highlight>
                  <a:srgbClr val="FFFFFF"/>
                </a:highlight>
                <a:latin typeface="Consolas" panose="020B0609020204030204" pitchFamily="49" charset="0"/>
              </a:rPr>
              <a:t> (COMPONENT_DISPLACEMENT | COMPONENT_VELOCITY)</a:t>
            </a:r>
          </a:p>
          <a:p>
            <a:endParaRPr lang="en-GB" dirty="0">
              <a:solidFill>
                <a:srgbClr val="0000FF"/>
              </a:solidFill>
              <a:highlight>
                <a:srgbClr val="FFFFFF"/>
              </a:highlight>
              <a:latin typeface="Consolas" panose="020B0609020204030204" pitchFamily="49" charset="0"/>
            </a:endParaRPr>
          </a:p>
          <a:p>
            <a:r>
              <a:rPr lang="en-GB" dirty="0">
                <a:solidFill>
                  <a:srgbClr val="0000FF"/>
                </a:solidFill>
                <a:highlight>
                  <a:srgbClr val="FFFFFF"/>
                </a:highlight>
                <a:latin typeface="Consolas" panose="020B0609020204030204" pitchFamily="49" charset="0"/>
              </a:rPr>
              <a:t>void</a:t>
            </a:r>
            <a:r>
              <a:rPr lang="en-GB" dirty="0">
                <a:solidFill>
                  <a:srgbClr val="000000"/>
                </a:solidFill>
                <a:highlight>
                  <a:srgbClr val="FFFFFF"/>
                </a:highlight>
                <a:latin typeface="Consolas" panose="020B0609020204030204" pitchFamily="49" charset="0"/>
              </a:rPr>
              <a:t> </a:t>
            </a:r>
            <a:r>
              <a:rPr lang="en-GB" dirty="0" err="1">
                <a:solidFill>
                  <a:srgbClr val="000000"/>
                </a:solidFill>
                <a:highlight>
                  <a:srgbClr val="FFFFFF"/>
                </a:highlight>
                <a:latin typeface="Consolas" panose="020B0609020204030204" pitchFamily="49" charset="0"/>
              </a:rPr>
              <a:t>movementFunction</a:t>
            </a:r>
            <a:r>
              <a:rPr lang="en-GB" dirty="0">
                <a:solidFill>
                  <a:srgbClr val="000000"/>
                </a:solidFill>
                <a:highlight>
                  <a:srgbClr val="FFFFFF"/>
                </a:highlight>
                <a:latin typeface="Consolas" panose="020B0609020204030204" pitchFamily="49" charset="0"/>
              </a:rPr>
              <a:t>(World *world)</a:t>
            </a:r>
          </a:p>
          <a:p>
            <a:r>
              <a:rPr lang="en-GB" dirty="0">
                <a:solidFill>
                  <a:srgbClr val="000000"/>
                </a:solidFill>
                <a:highlight>
                  <a:srgbClr val="FFFFFF"/>
                </a:highlight>
                <a:latin typeface="Consolas" panose="020B0609020204030204" pitchFamily="49" charset="0"/>
              </a:rPr>
              <a:t>{</a:t>
            </a:r>
          </a:p>
          <a:p>
            <a:r>
              <a:rPr lang="en-GB" dirty="0">
                <a:solidFill>
                  <a:srgbClr val="0000FF"/>
                </a:solidFill>
                <a:highlight>
                  <a:srgbClr val="FFFFFF"/>
                </a:highlight>
                <a:latin typeface="Consolas" panose="020B0609020204030204" pitchFamily="49" charset="0"/>
              </a:rPr>
              <a:t>    unsigned</a:t>
            </a:r>
            <a:r>
              <a:rPr lang="en-GB" dirty="0">
                <a:solidFill>
                  <a:srgbClr val="000000"/>
                </a:solidFill>
                <a:highlight>
                  <a:srgbClr val="FFFFFF"/>
                </a:highlight>
                <a:latin typeface="Consolas" panose="020B0609020204030204" pitchFamily="49" charset="0"/>
              </a:rPr>
              <a:t> </a:t>
            </a:r>
            <a:r>
              <a:rPr lang="en-GB" dirty="0">
                <a:solidFill>
                  <a:srgbClr val="0000FF"/>
                </a:solidFill>
                <a:highlight>
                  <a:srgbClr val="FFFFFF"/>
                </a:highlight>
                <a:latin typeface="Consolas" panose="020B0609020204030204" pitchFamily="49" charset="0"/>
              </a:rPr>
              <a:t>int</a:t>
            </a:r>
            <a:r>
              <a:rPr lang="en-GB" dirty="0">
                <a:solidFill>
                  <a:srgbClr val="000000"/>
                </a:solidFill>
                <a:highlight>
                  <a:srgbClr val="FFFFFF"/>
                </a:highlight>
                <a:latin typeface="Consolas" panose="020B0609020204030204" pitchFamily="49" charset="0"/>
              </a:rPr>
              <a:t> entity;</a:t>
            </a:r>
          </a:p>
          <a:p>
            <a:r>
              <a:rPr lang="en-GB" dirty="0">
                <a:solidFill>
                  <a:srgbClr val="000000"/>
                </a:solidFill>
                <a:highlight>
                  <a:srgbClr val="FFFFFF"/>
                </a:highlight>
                <a:latin typeface="Consolas" panose="020B0609020204030204" pitchFamily="49" charset="0"/>
              </a:rPr>
              <a:t>    Displacement *d;</a:t>
            </a:r>
          </a:p>
          <a:p>
            <a:r>
              <a:rPr lang="en-GB" dirty="0">
                <a:solidFill>
                  <a:srgbClr val="000000"/>
                </a:solidFill>
                <a:highlight>
                  <a:srgbClr val="FFFFFF"/>
                </a:highlight>
                <a:latin typeface="Consolas" panose="020B0609020204030204" pitchFamily="49" charset="0"/>
              </a:rPr>
              <a:t>    Velocity *v;</a:t>
            </a:r>
          </a:p>
          <a:p>
            <a:endParaRPr lang="en-GB" dirty="0">
              <a:solidFill>
                <a:srgbClr val="000000"/>
              </a:solidFill>
              <a:highlight>
                <a:srgbClr val="FFFFFF"/>
              </a:highlight>
              <a:latin typeface="Consolas" panose="020B0609020204030204" pitchFamily="49" charset="0"/>
            </a:endParaRPr>
          </a:p>
          <a:p>
            <a:r>
              <a:rPr lang="en-US" dirty="0">
                <a:solidFill>
                  <a:srgbClr val="0000FF"/>
                </a:solidFill>
                <a:highlight>
                  <a:srgbClr val="FFFFFF"/>
                </a:highlight>
                <a:latin typeface="Consolas" panose="020B0609020204030204" pitchFamily="49" charset="0"/>
              </a:rPr>
              <a:t>    for</a:t>
            </a:r>
            <a:r>
              <a:rPr lang="en-US" dirty="0">
                <a:solidFill>
                  <a:srgbClr val="000000"/>
                </a:solidFill>
                <a:highlight>
                  <a:srgbClr val="FFFFFF"/>
                </a:highlight>
                <a:latin typeface="Consolas" panose="020B0609020204030204" pitchFamily="49" charset="0"/>
              </a:rPr>
              <a:t> (entity = 0; entity &lt; ENTITY_COUNT; ++entity)</a:t>
            </a:r>
          </a:p>
          <a:p>
            <a:r>
              <a:rPr lang="en-GB" dirty="0">
                <a:solidFill>
                  <a:srgbClr val="000000"/>
                </a:solidFill>
                <a:highlight>
                  <a:srgbClr val="FFFFFF"/>
                </a:highlight>
                <a:latin typeface="Consolas" panose="020B0609020204030204" pitchFamily="49" charset="0"/>
              </a:rPr>
              <a:t>    {</a:t>
            </a:r>
          </a:p>
          <a:p>
            <a:r>
              <a:rPr lang="en-US" dirty="0">
                <a:solidFill>
                  <a:srgbClr val="0000FF"/>
                </a:solidFill>
                <a:highlight>
                  <a:srgbClr val="FFFFFF"/>
                </a:highlight>
                <a:latin typeface="Consolas" panose="020B0609020204030204" pitchFamily="49" charset="0"/>
              </a:rPr>
              <a:t>        if</a:t>
            </a:r>
            <a:r>
              <a:rPr lang="en-US" dirty="0">
                <a:solidFill>
                  <a:srgbClr val="000000"/>
                </a:solidFill>
                <a:highlight>
                  <a:srgbClr val="FFFFFF"/>
                </a:highlight>
                <a:latin typeface="Consolas" panose="020B0609020204030204" pitchFamily="49" charset="0"/>
              </a:rPr>
              <a:t> ((world-&gt;mask[entity] &amp; </a:t>
            </a:r>
            <a:r>
              <a:rPr lang="en-US" dirty="0">
                <a:solidFill>
                  <a:srgbClr val="6F008A"/>
                </a:solidFill>
                <a:highlight>
                  <a:srgbClr val="FFFFFF"/>
                </a:highlight>
                <a:latin typeface="Consolas" panose="020B0609020204030204" pitchFamily="49" charset="0"/>
              </a:rPr>
              <a:t>MOVEMENT_MASK</a:t>
            </a:r>
            <a:r>
              <a:rPr lang="en-US" dirty="0">
                <a:solidFill>
                  <a:srgbClr val="000000"/>
                </a:solidFill>
                <a:highlight>
                  <a:srgbClr val="FFFFFF"/>
                </a:highlight>
                <a:latin typeface="Consolas" panose="020B0609020204030204" pitchFamily="49" charset="0"/>
              </a:rPr>
              <a:t>) == </a:t>
            </a:r>
            <a:r>
              <a:rPr lang="en-US" dirty="0">
                <a:solidFill>
                  <a:srgbClr val="6F008A"/>
                </a:solidFill>
                <a:highlight>
                  <a:srgbClr val="FFFFFF"/>
                </a:highlight>
                <a:latin typeface="Consolas" panose="020B0609020204030204" pitchFamily="49" charset="0"/>
              </a:rPr>
              <a:t>MOVEMENT_MASK</a:t>
            </a:r>
            <a:r>
              <a:rPr lang="en-US" dirty="0">
                <a:solidFill>
                  <a:srgbClr val="000000"/>
                </a:solidFill>
                <a:highlight>
                  <a:srgbClr val="FFFFFF"/>
                </a:highlight>
                <a:latin typeface="Consolas" panose="020B0609020204030204" pitchFamily="49" charset="0"/>
              </a:rPr>
              <a:t>)</a:t>
            </a:r>
          </a:p>
          <a:p>
            <a:r>
              <a:rPr lang="en-GB" dirty="0">
                <a:solidFill>
                  <a:srgbClr val="000000"/>
                </a:solidFill>
                <a:highlight>
                  <a:srgbClr val="FFFFFF"/>
                </a:highlight>
                <a:latin typeface="Consolas" panose="020B0609020204030204" pitchFamily="49" charset="0"/>
              </a:rPr>
              <a:t>        {</a:t>
            </a:r>
          </a:p>
          <a:p>
            <a:r>
              <a:rPr lang="en-GB" dirty="0">
                <a:solidFill>
                  <a:srgbClr val="000000"/>
                </a:solidFill>
                <a:highlight>
                  <a:srgbClr val="FFFFFF"/>
                </a:highlight>
                <a:latin typeface="Consolas" panose="020B0609020204030204" pitchFamily="49" charset="0"/>
              </a:rPr>
              <a:t>            d = &amp;(world-&gt;displacement[entity]);</a:t>
            </a:r>
          </a:p>
          <a:p>
            <a:r>
              <a:rPr lang="en-GB" dirty="0">
                <a:solidFill>
                  <a:srgbClr val="000000"/>
                </a:solidFill>
                <a:highlight>
                  <a:srgbClr val="FFFFFF"/>
                </a:highlight>
                <a:latin typeface="Consolas" panose="020B0609020204030204" pitchFamily="49" charset="0"/>
              </a:rPr>
              <a:t>            v = &amp;(world-&gt;velocity[entity]);</a:t>
            </a:r>
          </a:p>
          <a:p>
            <a:endParaRPr lang="en-GB" dirty="0">
              <a:solidFill>
                <a:srgbClr val="000000"/>
              </a:solidFill>
              <a:highlight>
                <a:srgbClr val="FFFFFF"/>
              </a:highlight>
              <a:latin typeface="Consolas" panose="020B0609020204030204" pitchFamily="49" charset="0"/>
            </a:endParaRPr>
          </a:p>
          <a:p>
            <a:r>
              <a:rPr lang="en-GB" dirty="0">
                <a:solidFill>
                  <a:srgbClr val="000000"/>
                </a:solidFill>
                <a:highlight>
                  <a:srgbClr val="FFFFFF"/>
                </a:highlight>
                <a:latin typeface="Consolas" panose="020B0609020204030204" pitchFamily="49" charset="0"/>
              </a:rPr>
              <a:t>            v-&gt;y -= 0.98f;</a:t>
            </a:r>
          </a:p>
          <a:p>
            <a:endParaRPr lang="en-GB" dirty="0">
              <a:solidFill>
                <a:srgbClr val="000000"/>
              </a:solidFill>
              <a:highlight>
                <a:srgbClr val="FFFFFF"/>
              </a:highlight>
              <a:latin typeface="Consolas" panose="020B0609020204030204" pitchFamily="49" charset="0"/>
            </a:endParaRPr>
          </a:p>
          <a:p>
            <a:r>
              <a:rPr lang="en-GB" dirty="0">
                <a:solidFill>
                  <a:srgbClr val="000000"/>
                </a:solidFill>
                <a:highlight>
                  <a:srgbClr val="FFFFFF"/>
                </a:highlight>
                <a:latin typeface="Consolas" panose="020B0609020204030204" pitchFamily="49" charset="0"/>
              </a:rPr>
              <a:t>            d-&gt;x += v-&gt;x;</a:t>
            </a:r>
          </a:p>
          <a:p>
            <a:r>
              <a:rPr lang="en-GB" dirty="0">
                <a:solidFill>
                  <a:srgbClr val="000000"/>
                </a:solidFill>
                <a:highlight>
                  <a:srgbClr val="FFFFFF"/>
                </a:highlight>
                <a:latin typeface="Consolas" panose="020B0609020204030204" pitchFamily="49" charset="0"/>
              </a:rPr>
              <a:t>            d-&gt;y += v-&gt;y;</a:t>
            </a:r>
          </a:p>
          <a:p>
            <a:r>
              <a:rPr lang="en-GB" dirty="0">
                <a:solidFill>
                  <a:srgbClr val="000000"/>
                </a:solidFill>
                <a:highlight>
                  <a:srgbClr val="FFFFFF"/>
                </a:highlight>
                <a:latin typeface="Consolas" panose="020B0609020204030204" pitchFamily="49" charset="0"/>
              </a:rPr>
              <a:t>        }</a:t>
            </a:r>
          </a:p>
          <a:p>
            <a:r>
              <a:rPr lang="en-GB" dirty="0">
                <a:solidFill>
                  <a:srgbClr val="000000"/>
                </a:solidFill>
                <a:highlight>
                  <a:srgbClr val="FFFFFF"/>
                </a:highlight>
                <a:latin typeface="Consolas" panose="020B0609020204030204" pitchFamily="49" charset="0"/>
              </a:rPr>
              <a:t>    }</a:t>
            </a:r>
          </a:p>
          <a:p>
            <a:r>
              <a:rPr lang="en-GB" dirty="0">
                <a:solidFill>
                  <a:srgbClr val="000000"/>
                </a:solidFill>
                <a:highlight>
                  <a:srgbClr val="FFFFFF"/>
                </a:highlight>
                <a:latin typeface="Consolas" panose="020B0609020204030204" pitchFamily="49" charset="0"/>
              </a:rPr>
              <a:t>}</a:t>
            </a:r>
            <a:endParaRPr lang="en-GB" dirty="0"/>
          </a:p>
        </p:txBody>
      </p:sp>
    </p:spTree>
    <p:extLst>
      <p:ext uri="{BB962C8B-B14F-4D97-AF65-F5344CB8AC3E}">
        <p14:creationId xmlns:p14="http://schemas.microsoft.com/office/powerpoint/2010/main" val="33893873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xit" presetSubtype="0" fill="hold" grpId="1" nodeType="withEffect">
                                  <p:stCondLst>
                                    <p:cond delay="0"/>
                                  </p:stCondLst>
                                  <p:childTnLst>
                                    <p:animEffect transition="out" filter="fade">
                                      <p:cBhvr>
                                        <p:cTn id="17" dur="500"/>
                                        <p:tgtEl>
                                          <p:spTgt spid="3"/>
                                        </p:tgtEl>
                                      </p:cBhvr>
                                    </p:animEffect>
                                    <p:set>
                                      <p:cBhvr>
                                        <p:cTn id="18"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3" grpId="1" animBg="1"/>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objects"/>
          <p:cNvPicPr>
            <a:picLocks noChangeAspect="1" noChangeArrowheads="1"/>
          </p:cNvPicPr>
          <p:nvPr/>
        </p:nvPicPr>
        <p:blipFill rotWithShape="1">
          <a:blip r:embed="rId3">
            <a:extLst>
              <a:ext uri="{28A0092B-C50C-407E-A947-70E740481C1C}">
                <a14:useLocalDpi xmlns:a14="http://schemas.microsoft.com/office/drawing/2010/main" val="0"/>
              </a:ext>
            </a:extLst>
          </a:blip>
          <a:srcRect l="5009" r="148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25" name="Group 24"/>
          <p:cNvGrpSpPr/>
          <p:nvPr/>
        </p:nvGrpSpPr>
        <p:grpSpPr>
          <a:xfrm>
            <a:off x="1127125" y="654050"/>
            <a:ext cx="9242425" cy="4003675"/>
            <a:chOff x="1127125" y="654050"/>
            <a:chExt cx="9242425" cy="4003675"/>
          </a:xfrm>
        </p:grpSpPr>
        <p:sp>
          <p:nvSpPr>
            <p:cNvPr id="2" name="Rounded Rectangle 1"/>
            <p:cNvSpPr/>
            <p:nvPr/>
          </p:nvSpPr>
          <p:spPr>
            <a:xfrm>
              <a:off x="5280025" y="65405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GameObject</a:t>
              </a:r>
              <a:endParaRPr lang="en-GB" dirty="0"/>
            </a:p>
          </p:txBody>
        </p:sp>
        <p:sp>
          <p:nvSpPr>
            <p:cNvPr id="6" name="Rounded Rectangle 5"/>
            <p:cNvSpPr/>
            <p:nvPr/>
          </p:nvSpPr>
          <p:spPr>
            <a:xfrm>
              <a:off x="2790825" y="234315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Dynamic</a:t>
              </a:r>
            </a:p>
          </p:txBody>
        </p:sp>
        <p:sp>
          <p:nvSpPr>
            <p:cNvPr id="7" name="Rounded Rectangle 6"/>
            <p:cNvSpPr/>
            <p:nvPr/>
          </p:nvSpPr>
          <p:spPr>
            <a:xfrm>
              <a:off x="7721600" y="234315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Static</a:t>
              </a:r>
            </a:p>
          </p:txBody>
        </p:sp>
        <p:sp>
          <p:nvSpPr>
            <p:cNvPr id="9" name="Rounded Rectangle 8"/>
            <p:cNvSpPr/>
            <p:nvPr/>
          </p:nvSpPr>
          <p:spPr>
            <a:xfrm>
              <a:off x="7721600" y="377825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Tree</a:t>
              </a:r>
            </a:p>
          </p:txBody>
        </p:sp>
        <p:sp>
          <p:nvSpPr>
            <p:cNvPr id="11" name="Rounded Rectangle 10"/>
            <p:cNvSpPr/>
            <p:nvPr/>
          </p:nvSpPr>
          <p:spPr>
            <a:xfrm>
              <a:off x="1127125" y="3800475"/>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Player</a:t>
              </a:r>
            </a:p>
          </p:txBody>
        </p:sp>
        <p:sp>
          <p:nvSpPr>
            <p:cNvPr id="12" name="Rounded Rectangle 11"/>
            <p:cNvSpPr/>
            <p:nvPr/>
          </p:nvSpPr>
          <p:spPr>
            <a:xfrm>
              <a:off x="4394200" y="3800475"/>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Monster</a:t>
              </a:r>
            </a:p>
          </p:txBody>
        </p:sp>
        <p:cxnSp>
          <p:nvCxnSpPr>
            <p:cNvPr id="4" name="Straight Arrow Connector 3"/>
            <p:cNvCxnSpPr>
              <a:stCxn id="6" idx="0"/>
              <a:endCxn id="2" idx="2"/>
            </p:cNvCxnSpPr>
            <p:nvPr/>
          </p:nvCxnSpPr>
          <p:spPr>
            <a:xfrm flipV="1">
              <a:off x="4114800" y="1511300"/>
              <a:ext cx="2489200" cy="8318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0"/>
              <a:endCxn id="2" idx="2"/>
            </p:cNvCxnSpPr>
            <p:nvPr/>
          </p:nvCxnSpPr>
          <p:spPr>
            <a:xfrm flipH="1" flipV="1">
              <a:off x="6604000" y="1511300"/>
              <a:ext cx="2441575" cy="8318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1" idx="0"/>
              <a:endCxn id="6" idx="2"/>
            </p:cNvCxnSpPr>
            <p:nvPr/>
          </p:nvCxnSpPr>
          <p:spPr>
            <a:xfrm flipV="1">
              <a:off x="2451100" y="3200400"/>
              <a:ext cx="1663700" cy="600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2" idx="0"/>
              <a:endCxn id="6" idx="2"/>
            </p:cNvCxnSpPr>
            <p:nvPr/>
          </p:nvCxnSpPr>
          <p:spPr>
            <a:xfrm flipH="1" flipV="1">
              <a:off x="4114800" y="3200400"/>
              <a:ext cx="1603375" cy="600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0"/>
              <a:endCxn id="7" idx="2"/>
            </p:cNvCxnSpPr>
            <p:nvPr/>
          </p:nvCxnSpPr>
          <p:spPr>
            <a:xfrm flipV="1">
              <a:off x="9045575" y="3200400"/>
              <a:ext cx="0" cy="5778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3" name="Rounded Rectangle 22"/>
          <p:cNvSpPr/>
          <p:nvPr/>
        </p:nvSpPr>
        <p:spPr>
          <a:xfrm>
            <a:off x="6045200" y="5329237"/>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Evil Tree</a:t>
            </a:r>
          </a:p>
        </p:txBody>
      </p:sp>
      <p:cxnSp>
        <p:nvCxnSpPr>
          <p:cNvPr id="21" name="Straight Arrow Connector 20"/>
          <p:cNvCxnSpPr>
            <a:stCxn id="23" idx="0"/>
            <a:endCxn id="12" idx="2"/>
          </p:cNvCxnSpPr>
          <p:nvPr/>
        </p:nvCxnSpPr>
        <p:spPr>
          <a:xfrm flipH="1" flipV="1">
            <a:off x="5718175" y="4657725"/>
            <a:ext cx="1651000" cy="6715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23" idx="0"/>
            <a:endCxn id="9" idx="2"/>
          </p:cNvCxnSpPr>
          <p:nvPr/>
        </p:nvCxnSpPr>
        <p:spPr>
          <a:xfrm flipV="1">
            <a:off x="7369175" y="4635500"/>
            <a:ext cx="1676400" cy="6937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4050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par>
                                <p:cTn id="13" presetID="10"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ntr" presetSubtype="0" fill="hold"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 descr="http://randomwallpapers.net/dismantled-clock-radio-components-electronic-resistor-capacitor-displa-1920x1080-wallpaper400310.jpg"/>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rcRect t="8773" b="13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8" name="Rounded Rectangle 27"/>
          <p:cNvSpPr/>
          <p:nvPr/>
        </p:nvSpPr>
        <p:spPr>
          <a:xfrm>
            <a:off x="1385887" y="120650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Tree</a:t>
            </a:r>
          </a:p>
        </p:txBody>
      </p:sp>
      <p:sp>
        <p:nvSpPr>
          <p:cNvPr id="29" name="Rounded Rectangle 28"/>
          <p:cNvSpPr/>
          <p:nvPr/>
        </p:nvSpPr>
        <p:spPr>
          <a:xfrm>
            <a:off x="369887" y="466090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Position</a:t>
            </a:r>
          </a:p>
        </p:txBody>
      </p:sp>
      <p:sp>
        <p:nvSpPr>
          <p:cNvPr id="32" name="Rounded Rectangle 31"/>
          <p:cNvSpPr/>
          <p:nvPr/>
        </p:nvSpPr>
        <p:spPr>
          <a:xfrm>
            <a:off x="3341687" y="466090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Target Seek</a:t>
            </a:r>
          </a:p>
        </p:txBody>
      </p:sp>
      <p:sp>
        <p:nvSpPr>
          <p:cNvPr id="33" name="Rounded Rectangle 32"/>
          <p:cNvSpPr/>
          <p:nvPr/>
        </p:nvSpPr>
        <p:spPr>
          <a:xfrm>
            <a:off x="6313487" y="466090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Sprite</a:t>
            </a:r>
          </a:p>
        </p:txBody>
      </p:sp>
      <p:sp>
        <p:nvSpPr>
          <p:cNvPr id="34" name="Rounded Rectangle 33"/>
          <p:cNvSpPr/>
          <p:nvPr/>
        </p:nvSpPr>
        <p:spPr>
          <a:xfrm>
            <a:off x="9285287" y="466090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Combat</a:t>
            </a:r>
          </a:p>
        </p:txBody>
      </p:sp>
      <p:sp>
        <p:nvSpPr>
          <p:cNvPr id="35" name="Rounded Rectangle 34"/>
          <p:cNvSpPr/>
          <p:nvPr/>
        </p:nvSpPr>
        <p:spPr>
          <a:xfrm>
            <a:off x="4522787" y="120650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Evil Tree</a:t>
            </a:r>
          </a:p>
        </p:txBody>
      </p:sp>
      <p:sp>
        <p:nvSpPr>
          <p:cNvPr id="36" name="Rounded Rectangle 35"/>
          <p:cNvSpPr/>
          <p:nvPr/>
        </p:nvSpPr>
        <p:spPr>
          <a:xfrm>
            <a:off x="7659687" y="120650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Roaming Evil Tree</a:t>
            </a:r>
          </a:p>
        </p:txBody>
      </p:sp>
      <p:cxnSp>
        <p:nvCxnSpPr>
          <p:cNvPr id="38" name="Straight Arrow Connector 37"/>
          <p:cNvCxnSpPr>
            <a:stCxn id="29" idx="0"/>
            <a:endCxn id="28" idx="2"/>
          </p:cNvCxnSpPr>
          <p:nvPr/>
        </p:nvCxnSpPr>
        <p:spPr>
          <a:xfrm flipV="1">
            <a:off x="1693862" y="2063750"/>
            <a:ext cx="1016000" cy="2597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3" idx="0"/>
            <a:endCxn id="28" idx="2"/>
          </p:cNvCxnSpPr>
          <p:nvPr/>
        </p:nvCxnSpPr>
        <p:spPr>
          <a:xfrm flipH="1" flipV="1">
            <a:off x="2709862" y="2063750"/>
            <a:ext cx="4927600" cy="2597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29" idx="0"/>
            <a:endCxn id="35" idx="2"/>
          </p:cNvCxnSpPr>
          <p:nvPr/>
        </p:nvCxnSpPr>
        <p:spPr>
          <a:xfrm flipV="1">
            <a:off x="1693862" y="2063750"/>
            <a:ext cx="4152900" cy="2597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33" idx="0"/>
            <a:endCxn id="35" idx="2"/>
          </p:cNvCxnSpPr>
          <p:nvPr/>
        </p:nvCxnSpPr>
        <p:spPr>
          <a:xfrm flipH="1" flipV="1">
            <a:off x="5846762" y="2063750"/>
            <a:ext cx="1790700" cy="2597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34" idx="0"/>
            <a:endCxn id="35" idx="2"/>
          </p:cNvCxnSpPr>
          <p:nvPr/>
        </p:nvCxnSpPr>
        <p:spPr>
          <a:xfrm flipH="1" flipV="1">
            <a:off x="5846762" y="2063750"/>
            <a:ext cx="4762500" cy="2597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29" idx="0"/>
            <a:endCxn id="36" idx="2"/>
          </p:cNvCxnSpPr>
          <p:nvPr/>
        </p:nvCxnSpPr>
        <p:spPr>
          <a:xfrm flipV="1">
            <a:off x="1693862" y="2063750"/>
            <a:ext cx="7289800" cy="2597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32" idx="0"/>
            <a:endCxn id="36" idx="2"/>
          </p:cNvCxnSpPr>
          <p:nvPr/>
        </p:nvCxnSpPr>
        <p:spPr>
          <a:xfrm flipV="1">
            <a:off x="4665662" y="2063750"/>
            <a:ext cx="4318000" cy="2597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33" idx="0"/>
            <a:endCxn id="36" idx="2"/>
          </p:cNvCxnSpPr>
          <p:nvPr/>
        </p:nvCxnSpPr>
        <p:spPr>
          <a:xfrm flipV="1">
            <a:off x="7637462" y="2063750"/>
            <a:ext cx="1346200" cy="2597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4" idx="0"/>
            <a:endCxn id="36" idx="2"/>
          </p:cNvCxnSpPr>
          <p:nvPr/>
        </p:nvCxnSpPr>
        <p:spPr>
          <a:xfrm flipH="1" flipV="1">
            <a:off x="8983662" y="2063750"/>
            <a:ext cx="1625600" cy="25971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33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500"/>
                                        <p:tgtEl>
                                          <p:spTgt spid="3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500"/>
                                        <p:tgtEl>
                                          <p:spTgt spid="3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500"/>
                                        <p:tgtEl>
                                          <p:spTgt spid="2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500"/>
                                        <p:tgtEl>
                                          <p:spTgt spid="38"/>
                                        </p:tgtEl>
                                      </p:cBhvr>
                                    </p:animEffect>
                                  </p:childTnLst>
                                </p:cTn>
                              </p:par>
                              <p:par>
                                <p:cTn id="33" presetID="10" presetClass="entr" presetSubtype="0" fill="hold" nodeType="with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500"/>
                                        <p:tgtEl>
                                          <p:spTgt spid="35"/>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42"/>
                                        </p:tgtEl>
                                        <p:attrNameLst>
                                          <p:attrName>style.visibility</p:attrName>
                                        </p:attrNameLst>
                                      </p:cBhvr>
                                      <p:to>
                                        <p:strVal val="visible"/>
                                      </p:to>
                                    </p:set>
                                    <p:animEffect transition="in" filter="fade">
                                      <p:cBhvr>
                                        <p:cTn id="45" dur="500"/>
                                        <p:tgtEl>
                                          <p:spTgt spid="42"/>
                                        </p:tgtEl>
                                      </p:cBhvr>
                                    </p:animEffect>
                                  </p:childTnLst>
                                </p:cTn>
                              </p:par>
                              <p:par>
                                <p:cTn id="46" presetID="10" presetClass="entr" presetSubtype="0" fill="hold"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nodeType="withEffect">
                                  <p:stCondLst>
                                    <p:cond delay="0"/>
                                  </p:stCondLst>
                                  <p:childTnLst>
                                    <p:set>
                                      <p:cBhvr>
                                        <p:cTn id="50" dur="1" fill="hold">
                                          <p:stCondLst>
                                            <p:cond delay="0"/>
                                          </p:stCondLst>
                                        </p:cTn>
                                        <p:tgtEl>
                                          <p:spTgt spid="46"/>
                                        </p:tgtEl>
                                        <p:attrNameLst>
                                          <p:attrName>style.visibility</p:attrName>
                                        </p:attrNameLst>
                                      </p:cBhvr>
                                      <p:to>
                                        <p:strVal val="visible"/>
                                      </p:to>
                                    </p:set>
                                    <p:animEffect transition="in" filter="fade">
                                      <p:cBhvr>
                                        <p:cTn id="51" dur="500"/>
                                        <p:tgtEl>
                                          <p:spTgt spid="46"/>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6"/>
                                        </p:tgtEl>
                                        <p:attrNameLst>
                                          <p:attrName>style.visibility</p:attrName>
                                        </p:attrNameLst>
                                      </p:cBhvr>
                                      <p:to>
                                        <p:strVal val="visible"/>
                                      </p:to>
                                    </p:set>
                                    <p:animEffect transition="in" filter="fade">
                                      <p:cBhvr>
                                        <p:cTn id="56" dur="500"/>
                                        <p:tgtEl>
                                          <p:spTgt spid="36"/>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48"/>
                                        </p:tgtEl>
                                        <p:attrNameLst>
                                          <p:attrName>style.visibility</p:attrName>
                                        </p:attrNameLst>
                                      </p:cBhvr>
                                      <p:to>
                                        <p:strVal val="visible"/>
                                      </p:to>
                                    </p:set>
                                    <p:animEffect transition="in" filter="fade">
                                      <p:cBhvr>
                                        <p:cTn id="61" dur="500"/>
                                        <p:tgtEl>
                                          <p:spTgt spid="48"/>
                                        </p:tgtEl>
                                      </p:cBhvr>
                                    </p:animEffect>
                                  </p:childTnLst>
                                </p:cTn>
                              </p:par>
                              <p:par>
                                <p:cTn id="62" presetID="10" presetClass="entr" presetSubtype="0" fill="hold" nodeType="withEffect">
                                  <p:stCondLst>
                                    <p:cond delay="0"/>
                                  </p:stCondLst>
                                  <p:childTnLst>
                                    <p:set>
                                      <p:cBhvr>
                                        <p:cTn id="63" dur="1" fill="hold">
                                          <p:stCondLst>
                                            <p:cond delay="0"/>
                                          </p:stCondLst>
                                        </p:cTn>
                                        <p:tgtEl>
                                          <p:spTgt spid="50"/>
                                        </p:tgtEl>
                                        <p:attrNameLst>
                                          <p:attrName>style.visibility</p:attrName>
                                        </p:attrNameLst>
                                      </p:cBhvr>
                                      <p:to>
                                        <p:strVal val="visible"/>
                                      </p:to>
                                    </p:set>
                                    <p:animEffect transition="in" filter="fade">
                                      <p:cBhvr>
                                        <p:cTn id="64" dur="500"/>
                                        <p:tgtEl>
                                          <p:spTgt spid="50"/>
                                        </p:tgtEl>
                                      </p:cBhvr>
                                    </p:animEffect>
                                  </p:childTnLst>
                                </p:cTn>
                              </p:par>
                              <p:par>
                                <p:cTn id="65" presetID="10" presetClass="entr" presetSubtype="0" fill="hold" nodeType="withEffect">
                                  <p:stCondLst>
                                    <p:cond delay="0"/>
                                  </p:stCondLst>
                                  <p:childTnLst>
                                    <p:set>
                                      <p:cBhvr>
                                        <p:cTn id="66" dur="1" fill="hold">
                                          <p:stCondLst>
                                            <p:cond delay="0"/>
                                          </p:stCondLst>
                                        </p:cTn>
                                        <p:tgtEl>
                                          <p:spTgt spid="52"/>
                                        </p:tgtEl>
                                        <p:attrNameLst>
                                          <p:attrName>style.visibility</p:attrName>
                                        </p:attrNameLst>
                                      </p:cBhvr>
                                      <p:to>
                                        <p:strVal val="visible"/>
                                      </p:to>
                                    </p:set>
                                    <p:animEffect transition="in" filter="fade">
                                      <p:cBhvr>
                                        <p:cTn id="67" dur="500"/>
                                        <p:tgtEl>
                                          <p:spTgt spid="52"/>
                                        </p:tgtEl>
                                      </p:cBhvr>
                                    </p:animEffect>
                                  </p:childTnLst>
                                </p:cTn>
                              </p:par>
                              <p:par>
                                <p:cTn id="68" presetID="10" presetClass="entr" presetSubtype="0" fill="hold" nodeType="withEffect">
                                  <p:stCondLst>
                                    <p:cond delay="0"/>
                                  </p:stCondLst>
                                  <p:childTnLst>
                                    <p:set>
                                      <p:cBhvr>
                                        <p:cTn id="69" dur="1" fill="hold">
                                          <p:stCondLst>
                                            <p:cond delay="0"/>
                                          </p:stCondLst>
                                        </p:cTn>
                                        <p:tgtEl>
                                          <p:spTgt spid="54"/>
                                        </p:tgtEl>
                                        <p:attrNameLst>
                                          <p:attrName>style.visibility</p:attrName>
                                        </p:attrNameLst>
                                      </p:cBhvr>
                                      <p:to>
                                        <p:strVal val="visible"/>
                                      </p:to>
                                    </p:set>
                                    <p:animEffect transition="in" filter="fade">
                                      <p:cBhvr>
                                        <p:cTn id="70"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2" grpId="0" animBg="1"/>
      <p:bldP spid="33" grpId="0" animBg="1"/>
      <p:bldP spid="34" grpId="0" animBg="1"/>
      <p:bldP spid="35" grpId="0" animBg="1"/>
      <p:bldP spid="3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randomwallpapers.net/dismantled-clock-radio-components-electronic-resistor-capacitor-displa-1920x1080-wallpaper400310.jpg"/>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rcRect t="8773" b="13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le 27"/>
          <p:cNvSpPr/>
          <p:nvPr/>
        </p:nvSpPr>
        <p:spPr>
          <a:xfrm>
            <a:off x="750887" y="300038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Component</a:t>
            </a:r>
          </a:p>
        </p:txBody>
      </p:sp>
      <p:sp>
        <p:nvSpPr>
          <p:cNvPr id="4" name="Rounded Rectangle 27"/>
          <p:cNvSpPr/>
          <p:nvPr/>
        </p:nvSpPr>
        <p:spPr>
          <a:xfrm>
            <a:off x="4772035" y="2974985"/>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Entity</a:t>
            </a:r>
          </a:p>
        </p:txBody>
      </p:sp>
      <p:sp>
        <p:nvSpPr>
          <p:cNvPr id="5" name="Rounded Rectangle 27"/>
          <p:cNvSpPr/>
          <p:nvPr/>
        </p:nvSpPr>
        <p:spPr>
          <a:xfrm>
            <a:off x="8906674" y="2974985"/>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System</a:t>
            </a:r>
          </a:p>
        </p:txBody>
      </p:sp>
    </p:spTree>
    <p:extLst>
      <p:ext uri="{BB962C8B-B14F-4D97-AF65-F5344CB8AC3E}">
        <p14:creationId xmlns:p14="http://schemas.microsoft.com/office/powerpoint/2010/main" val="352155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randomwallpapers.net/dismantled-clock-radio-components-electronic-resistor-capacitor-displa-1920x1080-wallpaper400310.jpg"/>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rcRect t="8773" b="13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le 27"/>
          <p:cNvSpPr/>
          <p:nvPr/>
        </p:nvSpPr>
        <p:spPr>
          <a:xfrm>
            <a:off x="750887" y="300038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Component</a:t>
            </a:r>
          </a:p>
        </p:txBody>
      </p:sp>
      <p:sp>
        <p:nvSpPr>
          <p:cNvPr id="4" name="Rounded Rectangle 27"/>
          <p:cNvSpPr/>
          <p:nvPr/>
        </p:nvSpPr>
        <p:spPr>
          <a:xfrm>
            <a:off x="4772035" y="2974985"/>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Entity</a:t>
            </a:r>
          </a:p>
        </p:txBody>
      </p:sp>
      <p:sp>
        <p:nvSpPr>
          <p:cNvPr id="5" name="Rounded Rectangle 27"/>
          <p:cNvSpPr/>
          <p:nvPr/>
        </p:nvSpPr>
        <p:spPr>
          <a:xfrm>
            <a:off x="8906674" y="2974985"/>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System</a:t>
            </a:r>
          </a:p>
        </p:txBody>
      </p:sp>
    </p:spTree>
    <p:extLst>
      <p:ext uri="{BB962C8B-B14F-4D97-AF65-F5344CB8AC3E}">
        <p14:creationId xmlns:p14="http://schemas.microsoft.com/office/powerpoint/2010/main" val="1432533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system"/>
          <p:cNvPicPr>
            <a:picLocks noChangeAspect="1" noChangeArrowheads="1"/>
          </p:cNvPicPr>
          <p:nvPr/>
        </p:nvPicPr>
        <p:blipFill rotWithShape="1">
          <a:blip r:embed="rId3">
            <a:extLst>
              <a:ext uri="{28A0092B-C50C-407E-A947-70E740481C1C}">
                <a14:useLocalDpi xmlns:a14="http://schemas.microsoft.com/office/drawing/2010/main" val="0"/>
              </a:ext>
            </a:extLst>
          </a:blip>
          <a:srcRect t="1541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418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system"/>
          <p:cNvPicPr>
            <a:picLocks noChangeAspect="1" noChangeArrowheads="1"/>
          </p:cNvPicPr>
          <p:nvPr/>
        </p:nvPicPr>
        <p:blipFill rotWithShape="1">
          <a:blip r:embed="rId3">
            <a:extLst>
              <a:ext uri="{28A0092B-C50C-407E-A947-70E740481C1C}">
                <a14:useLocalDpi xmlns:a14="http://schemas.microsoft.com/office/drawing/2010/main" val="0"/>
              </a:ext>
            </a:extLst>
          </a:blip>
          <a:srcRect t="1541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http://i.stack.imgur.com/ZPCm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350" y="2205042"/>
            <a:ext cx="44577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http://i.stack.imgur.com/wpZEu.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13650" y="520704"/>
            <a:ext cx="4000500" cy="2209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7673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fade">
                                      <p:cBhvr>
                                        <p:cTn id="12"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system"/>
          <p:cNvPicPr>
            <a:picLocks noChangeAspect="1" noChangeArrowheads="1"/>
          </p:cNvPicPr>
          <p:nvPr/>
        </p:nvPicPr>
        <p:blipFill rotWithShape="1">
          <a:blip r:embed="rId3">
            <a:extLst>
              <a:ext uri="{28A0092B-C50C-407E-A947-70E740481C1C}">
                <a14:useLocalDpi xmlns:a14="http://schemas.microsoft.com/office/drawing/2010/main" val="0"/>
              </a:ext>
            </a:extLst>
          </a:blip>
          <a:srcRect t="15413"/>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http://i.stack.imgur.com/ZPCm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350" y="2205042"/>
            <a:ext cx="4457700" cy="2447925"/>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http://i.stack.imgur.com/wpZEu.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13650" y="520704"/>
            <a:ext cx="4000500" cy="22098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Drawing system lock"/>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61250" y="4092577"/>
            <a:ext cx="4305300" cy="219075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Non moveable entity key"/>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71450" y="2230442"/>
            <a:ext cx="4543425" cy="2390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29124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2"/>
                                        </p:tgtEl>
                                        <p:attrNameLst>
                                          <p:attrName>style.visibility</p:attrName>
                                        </p:attrNameLst>
                                      </p:cBhvr>
                                      <p:to>
                                        <p:strVal val="visible"/>
                                      </p:to>
                                    </p:set>
                                    <p:animEffect transition="in" filter="fade">
                                      <p:cBhvr>
                                        <p:cTn id="7" dur="500"/>
                                        <p:tgtEl>
                                          <p:spTgt spid="4102"/>
                                        </p:tgtEl>
                                      </p:cBhvr>
                                    </p:animEffect>
                                  </p:childTnLst>
                                </p:cTn>
                              </p:par>
                              <p:par>
                                <p:cTn id="8" presetID="10" presetClass="exit" presetSubtype="0" fill="hold"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8" descr="http://webautorepairdatabase.com/images/3Dimageofengine.jpg"/>
          <p:cNvPicPr>
            <a:picLocks noChangeAspect="1" noChangeArrowheads="1"/>
          </p:cNvPicPr>
          <p:nvPr/>
        </p:nvPicPr>
        <p:blipFill rotWithShape="1">
          <a:blip r:embed="rId3">
            <a:extLst>
              <a:ext uri="{28A0092B-C50C-407E-A947-70E740481C1C}">
                <a14:useLocalDpi xmlns:a14="http://schemas.microsoft.com/office/drawing/2010/main" val="0"/>
              </a:ext>
            </a:extLst>
          </a:blip>
          <a:srcRect r="9334"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5" name="Rounded Rectangle 27"/>
          <p:cNvSpPr/>
          <p:nvPr/>
        </p:nvSpPr>
        <p:spPr>
          <a:xfrm>
            <a:off x="750887" y="3000380"/>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Data, not code</a:t>
            </a:r>
          </a:p>
        </p:txBody>
      </p:sp>
      <p:sp>
        <p:nvSpPr>
          <p:cNvPr id="16" name="Rounded Rectangle 27"/>
          <p:cNvSpPr/>
          <p:nvPr/>
        </p:nvSpPr>
        <p:spPr>
          <a:xfrm>
            <a:off x="4772035" y="2974985"/>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Atomic sets of data</a:t>
            </a:r>
          </a:p>
        </p:txBody>
      </p:sp>
      <p:sp>
        <p:nvSpPr>
          <p:cNvPr id="17" name="Rounded Rectangle 27"/>
          <p:cNvSpPr/>
          <p:nvPr/>
        </p:nvSpPr>
        <p:spPr>
          <a:xfrm>
            <a:off x="8906674" y="2974985"/>
            <a:ext cx="2647950" cy="8572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Data is never shared</a:t>
            </a:r>
          </a:p>
        </p:txBody>
      </p:sp>
    </p:spTree>
    <p:extLst>
      <p:ext uri="{BB962C8B-B14F-4D97-AF65-F5344CB8AC3E}">
        <p14:creationId xmlns:p14="http://schemas.microsoft.com/office/powerpoint/2010/main" val="9076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381</TotalTime>
  <Words>2502</Words>
  <Application>Microsoft Office PowerPoint</Application>
  <PresentationFormat>Widescreen</PresentationFormat>
  <Paragraphs>258</Paragraphs>
  <Slides>17</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Consolas</vt:lpstr>
      <vt:lpstr>Gill Sans MT</vt:lpstr>
      <vt:lpstr>Parcel</vt:lpstr>
      <vt:lpstr>Components vs. Objects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Components vs. Objects</dc:title>
  <dc:creator>Chris Janes</dc:creator>
  <cp:lastModifiedBy>Chris Janes</cp:lastModifiedBy>
  <cp:revision>27</cp:revision>
  <dcterms:created xsi:type="dcterms:W3CDTF">2016-10-31T13:40:33Z</dcterms:created>
  <dcterms:modified xsi:type="dcterms:W3CDTF">2016-11-01T08:54:32Z</dcterms:modified>
</cp:coreProperties>
</file>

<file path=docProps/thumbnail.jpeg>
</file>